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3207" r:id="rId3"/>
    <p:sldId id="258" r:id="rId4"/>
    <p:sldId id="3205" r:id="rId5"/>
    <p:sldId id="3206" r:id="rId6"/>
    <p:sldId id="3208" r:id="rId7"/>
    <p:sldId id="3209" r:id="rId8"/>
    <p:sldId id="3210" r:id="rId9"/>
    <p:sldId id="259" r:id="rId10"/>
    <p:sldId id="3211" r:id="rId11"/>
    <p:sldId id="3213" r:id="rId12"/>
    <p:sldId id="3212" r:id="rId13"/>
    <p:sldId id="3215" r:id="rId14"/>
    <p:sldId id="3214" r:id="rId15"/>
    <p:sldId id="262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08" userDrawn="1">
          <p15:clr>
            <a:srgbClr val="A4A3A4"/>
          </p15:clr>
        </p15:guide>
        <p15:guide id="4" pos="7264" userDrawn="1">
          <p15:clr>
            <a:srgbClr val="A4A3A4"/>
          </p15:clr>
        </p15:guide>
        <p15:guide id="5" orient="horz" pos="648" userDrawn="1">
          <p15:clr>
            <a:srgbClr val="A4A3A4"/>
          </p15:clr>
        </p15:guide>
        <p15:guide id="6" orient="horz" pos="712" userDrawn="1">
          <p15:clr>
            <a:srgbClr val="A4A3A4"/>
          </p15:clr>
        </p15:guide>
        <p15:guide id="7" orient="horz" pos="3928" userDrawn="1">
          <p15:clr>
            <a:srgbClr val="A4A3A4"/>
          </p15:clr>
        </p15:guide>
        <p15:guide id="8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6C"/>
    <a:srgbClr val="000D2A"/>
    <a:srgbClr val="001737"/>
    <a:srgbClr val="2EA2FF"/>
    <a:srgbClr val="004170"/>
    <a:srgbClr val="00406E"/>
    <a:srgbClr val="002E59"/>
    <a:srgbClr val="228EFF"/>
    <a:srgbClr val="5DF7FF"/>
    <a:srgbClr val="000C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5033" autoAdjust="0"/>
  </p:normalViewPr>
  <p:slideViewPr>
    <p:cSldViewPr snapToGrid="0" showGuides="1">
      <p:cViewPr varScale="1">
        <p:scale>
          <a:sx n="78" d="100"/>
          <a:sy n="78" d="100"/>
        </p:scale>
        <p:origin x="1032" y="72"/>
      </p:cViewPr>
      <p:guideLst>
        <p:guide orient="horz" pos="2273"/>
        <p:guide pos="3840"/>
        <p:guide pos="408"/>
        <p:guide pos="7264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92F67-D63E-4726-BCA4-8F26492B2634}" type="datetimeFigureOut">
              <a:rPr lang="zh-CN" altLang="en-US" smtClean="0"/>
              <a:t>2024/11/25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248D1E-6657-4BBE-BF41-5F1EC7F197B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33301-E11F-EED3-1339-5B50790DE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6FC8078-B43C-E7DC-BFCC-E37F95E4FE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9F24656-B75D-B631-3963-E6C3188DC9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293153-86D0-8E1E-738B-945E37584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923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40F0E-DA00-6037-41C6-C5B5A0AF3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E4C141B-95EC-0525-6008-FD89B02372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6F1B98A-18FB-9526-F60F-C9D924DF6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24977-5A7D-3335-486C-4CE5D381EE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966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99622-E78C-8D28-5DC9-86311732E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7272758-BFA9-9797-FC5E-BA98EB805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E88FFE-CA18-8F51-4C6D-BA645E6807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8F4A5A-3387-1744-ED9C-84A6F42B49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5904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8E59F-FED4-7687-0134-029027FB3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CD1A32F-3313-974A-DDEB-ECB11C9E2D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534B62-F43B-D7BA-4E94-E999A508C2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A156A2D-8A02-291D-2D73-AAC81184E0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804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37A77-ACD8-3F51-1328-37D5A875F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CE003B1-8E30-00D3-F2D0-E827AB42B0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05D6819-1CAF-C068-F772-11261DCE9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A1E240-91AA-6745-483C-2B9D3445B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516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57661-D9A3-DF96-EB90-FCE8ED896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86ECBC-1A81-144E-4818-A06AD62530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1A7C449-614C-8E98-B7B4-A490613D3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A20344-C1E1-E13A-3042-A809D563F3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401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95D24-AD6F-5DCC-D3C1-51821E425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A45DAF-853A-1455-0D3E-144792447E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3BFB84-8B80-AD1C-62CD-62EE96311C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A93AD4-65E8-6B28-D47C-5750DBA433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3663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ADC88-C963-36E2-849F-CE778D50F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45AE1C-C1F7-BAC6-4B5B-CE7D1B0CBE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7571133-FDF4-A46E-09B6-1886051E0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D08485-1E34-C6C4-352F-4D7BC3118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85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E2C14E-0E06-B7CF-6B2B-1F3DF0861C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402F29C-CBB6-98B4-1660-01AAE88C03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DB1F412-6A52-DE7E-9CAF-A0B39664DC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E80782-985F-4737-6A41-2A3F2625A8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022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7D6A0-77E1-00F2-E73E-F482D798EE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CDAABA5-7531-4E94-B1C9-FD60EED55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264EE9F-AD0B-F35A-17A0-33A335664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67A939-68A4-8ECC-8B77-22A6C1C2D2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74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903A-9675-FB16-7061-81C40C244E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F7A7F2-375F-6A2E-AEBC-577C025D0A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566DB10-5FAB-8325-DB8E-F20769FFC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54D25F-1E90-F688-4177-064CC71D7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906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248D1E-6657-4BBE-BF41-5F1EC7F197B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矩形 104"/>
          <p:cNvSpPr/>
          <p:nvPr>
            <p:custDataLst>
              <p:tags r:id="rId1"/>
            </p:custDataLst>
          </p:nvPr>
        </p:nvSpPr>
        <p:spPr>
          <a:xfrm>
            <a:off x="328613" y="2367686"/>
            <a:ext cx="984408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1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Century Gothic" panose="020B0502020202020204"/>
                <a:ea typeface="Microsoft YaHei" panose="020B0503020204020204" charset="-122"/>
              </a:rPr>
              <a:t>EXCEL (Pivot Table ) &amp; DATABASE( Hospital information system</a:t>
            </a:r>
            <a:r>
              <a:rPr lang="en-US" altLang="zh-CN" sz="2000" b="1" i="1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Century Gothic" panose="020B0502020202020204"/>
                <a:ea typeface="Microsoft YaHei" panose="020B0503020204020204" charset="-122"/>
              </a:rPr>
              <a:t>)</a:t>
            </a:r>
            <a:endParaRPr lang="zh-CN" altLang="en-US" sz="2000" b="1" i="1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Century Gothic" panose="020B0502020202020204"/>
              <a:ea typeface="Microsoft YaHei" panose="020B0503020204020204" charset="-122"/>
            </a:endParaRPr>
          </a:p>
        </p:txBody>
      </p:sp>
      <p:sp>
        <p:nvSpPr>
          <p:cNvPr id="5" name="PA_文本框 18"/>
          <p:cNvSpPr txBox="1"/>
          <p:nvPr>
            <p:custDataLst>
              <p:tags r:id="rId2"/>
            </p:custDataLst>
          </p:nvPr>
        </p:nvSpPr>
        <p:spPr>
          <a:xfrm>
            <a:off x="305483" y="971436"/>
            <a:ext cx="2929585" cy="830997"/>
          </a:xfrm>
          <a:prstGeom prst="rect">
            <a:avLst/>
          </a:prstGeom>
          <a:noFill/>
          <a:effectLst/>
        </p:spPr>
        <p:txBody>
          <a:bodyPr wrap="none" rtlCol="0" anchor="b" anchorCtr="0">
            <a:spAutoFit/>
          </a:bodyPr>
          <a:lstStyle>
            <a:defPPr>
              <a:defRPr lang="zh-CN"/>
            </a:defPPr>
            <a:lvl1pPr>
              <a:defRPr sz="5400" b="1">
                <a:solidFill>
                  <a:srgbClr val="6BB2E1">
                    <a:lumMod val="75000"/>
                  </a:srgbClr>
                </a:solidFill>
                <a:effectLst>
                  <a:innerShdw blurRad="127000" dist="63500" dir="16200000">
                    <a:prstClr val="black">
                      <a:alpha val="50000"/>
                    </a:prstClr>
                  </a:innerShdw>
                </a:effectLst>
                <a:latin typeface="Microsoft YaHei" panose="020B0503020204020204" charset="-122"/>
                <a:ea typeface="Microsoft YaHei" panose="020B0503020204020204" charset="-122"/>
              </a:defRPr>
            </a:lvl1pPr>
          </a:lstStyle>
          <a:p>
            <a:pPr algn="ctr"/>
            <a:r>
              <a:rPr lang="en-CA" altLang="zh-CN" sz="48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sym typeface="+mn-lt"/>
              </a:rPr>
              <a:t>Project 2</a:t>
            </a:r>
            <a:endParaRPr lang="zh-CN" altLang="en-US" sz="48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sym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60AAF-B8D2-BBDD-5C7F-6F9EBA281FAB}"/>
              </a:ext>
            </a:extLst>
          </p:cNvPr>
          <p:cNvSpPr txBox="1"/>
          <p:nvPr/>
        </p:nvSpPr>
        <p:spPr>
          <a:xfrm>
            <a:off x="7525826" y="3635359"/>
            <a:ext cx="322876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ea typeface="Noto Sans S Chinese Medium" panose="020B0600000000000000" pitchFamily="34" charset="-122"/>
                <a:sym typeface="+mn-lt"/>
              </a:rPr>
              <a:t>Submitted by :</a:t>
            </a:r>
            <a:endParaRPr lang="en-CA" altLang="zh-CN" dirty="0">
              <a:solidFill>
                <a:schemeClr val="bg1"/>
              </a:solidFill>
              <a:ea typeface="Noto Sans S Chinese Medium" panose="020B0600000000000000" pitchFamily="34" charset="-122"/>
              <a:sym typeface="+mn-lt"/>
            </a:endParaRPr>
          </a:p>
          <a:p>
            <a:r>
              <a:rPr lang="en-US" dirty="0">
                <a:solidFill>
                  <a:schemeClr val="bg1"/>
                </a:solidFill>
              </a:rPr>
              <a:t>Manish Kataria (W0865937)</a:t>
            </a:r>
          </a:p>
          <a:p>
            <a:r>
              <a:rPr lang="en-US" dirty="0">
                <a:solidFill>
                  <a:schemeClr val="bg1"/>
                </a:solidFill>
              </a:rPr>
              <a:t>Sahil (</a:t>
            </a:r>
            <a:r>
              <a:rPr lang="en-CA" sz="1800" dirty="0">
                <a:solidFill>
                  <a:schemeClr val="bg1"/>
                </a:solidFill>
              </a:rPr>
              <a:t>W0861930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CA" sz="1800" dirty="0" err="1">
                <a:solidFill>
                  <a:schemeClr val="bg1"/>
                </a:solidFill>
              </a:rPr>
              <a:t>Parbhjot</a:t>
            </a:r>
            <a:r>
              <a:rPr lang="en-CA" sz="1800" dirty="0">
                <a:solidFill>
                  <a:schemeClr val="bg1"/>
                </a:solidFill>
              </a:rPr>
              <a:t> </a:t>
            </a:r>
            <a:r>
              <a:rPr lang="en-CA" dirty="0">
                <a:solidFill>
                  <a:schemeClr val="bg1"/>
                </a:solidFill>
              </a:rPr>
              <a:t>K</a:t>
            </a:r>
            <a:r>
              <a:rPr lang="en-CA" sz="1800" dirty="0">
                <a:solidFill>
                  <a:schemeClr val="bg1"/>
                </a:solidFill>
              </a:rPr>
              <a:t>aur (W0859954)</a:t>
            </a:r>
            <a:br>
              <a:rPr lang="en-CA" sz="1800" dirty="0">
                <a:solidFill>
                  <a:schemeClr val="bg1"/>
                </a:solidFill>
              </a:rPr>
            </a:br>
            <a:r>
              <a:rPr lang="en-CA" sz="1800" dirty="0">
                <a:solidFill>
                  <a:schemeClr val="bg1"/>
                </a:solidFill>
              </a:rPr>
              <a:t>Hang Yu (W0873466)</a:t>
            </a:r>
          </a:p>
          <a:p>
            <a:r>
              <a:rPr lang="en-CA" sz="1800" dirty="0">
                <a:solidFill>
                  <a:schemeClr val="bg1"/>
                </a:solidFill>
              </a:rPr>
              <a:t>Yan Guo (W0869884)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Rohan Batra (</a:t>
            </a:r>
            <a:r>
              <a:rPr lang="en-CA" sz="1800" dirty="0">
                <a:solidFill>
                  <a:schemeClr val="bg1"/>
                </a:solidFill>
              </a:rPr>
              <a:t>W0863398</a:t>
            </a: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r>
              <a:rPr lang="en-US" dirty="0" err="1">
                <a:solidFill>
                  <a:schemeClr val="bg1"/>
                </a:solidFill>
              </a:rPr>
              <a:t>Pallvi</a:t>
            </a:r>
            <a:r>
              <a:rPr lang="en-US" dirty="0">
                <a:solidFill>
                  <a:schemeClr val="bg1"/>
                </a:solidFill>
              </a:rPr>
              <a:t> (W0865940)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6347A9-5267-F3E0-0717-0CC1362FF556}"/>
              </a:ext>
            </a:extLst>
          </p:cNvPr>
          <p:cNvSpPr txBox="1"/>
          <p:nvPr/>
        </p:nvSpPr>
        <p:spPr>
          <a:xfrm>
            <a:off x="1178232" y="3635359"/>
            <a:ext cx="1852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altLang="zh-CN" b="1" dirty="0">
                <a:solidFill>
                  <a:schemeClr val="bg1"/>
                </a:solidFill>
                <a:ea typeface="Noto Sans S Chinese Medium" panose="020B0600000000000000" pitchFamily="34" charset="-122"/>
                <a:sym typeface="+mn-lt"/>
              </a:rPr>
              <a:t>Submitted to :</a:t>
            </a:r>
            <a:endParaRPr lang="en-CA" altLang="zh-CN" dirty="0">
              <a:solidFill>
                <a:schemeClr val="bg1"/>
              </a:solidFill>
              <a:ea typeface="Noto Sans S Chinese Medium" panose="020B0600000000000000" pitchFamily="34" charset="-122"/>
              <a:sym typeface="+mn-lt"/>
            </a:endParaRPr>
          </a:p>
          <a:p>
            <a:r>
              <a:rPr lang="en-CA" dirty="0">
                <a:solidFill>
                  <a:schemeClr val="bg1"/>
                </a:solidFill>
              </a:rPr>
              <a:t>Vicky Tao</a:t>
            </a:r>
            <a:endParaRPr lang="en-CA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rand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D1B4A-7704-8B7C-2836-C18210D42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:a16="http://schemas.microsoft.com/office/drawing/2014/main" id="{6C2CC9BA-17FA-99DA-0780-D3FA760AC762}"/>
              </a:ext>
            </a:extLst>
          </p:cNvPr>
          <p:cNvSpPr txBox="1"/>
          <p:nvPr/>
        </p:nvSpPr>
        <p:spPr>
          <a:xfrm>
            <a:off x="-68826" y="230689"/>
            <a:ext cx="462116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Database Requirements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75CFFAB-97E3-0392-A65C-78F623F7F13A}"/>
              </a:ext>
            </a:extLst>
          </p:cNvPr>
          <p:cNvCxnSpPr/>
          <p:nvPr/>
        </p:nvCxnSpPr>
        <p:spPr>
          <a:xfrm>
            <a:off x="0" y="3422907"/>
            <a:ext cx="12192000" cy="0"/>
          </a:xfrm>
          <a:prstGeom prst="line">
            <a:avLst/>
          </a:prstGeom>
          <a:ln w="25400" cap="rnd" cmpd="thickThin">
            <a:solidFill>
              <a:srgbClr val="001737"/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BF8C1F39-D285-5695-1E75-8C0F8B2F52CE}"/>
              </a:ext>
            </a:extLst>
          </p:cNvPr>
          <p:cNvSpPr txBox="1"/>
          <p:nvPr/>
        </p:nvSpPr>
        <p:spPr>
          <a:xfrm>
            <a:off x="1011323" y="2698052"/>
            <a:ext cx="273971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en-CA" dirty="0">
                <a:solidFill>
                  <a:schemeClr val="bg1"/>
                </a:solidFill>
                <a:latin typeface="Aptos" panose="020B0004020202020204" pitchFamily="34" charset="0"/>
              </a:rPr>
              <a:t>Doctors Nurses and </a:t>
            </a:r>
            <a:r>
              <a:rPr lang="en-CA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Other Management </a:t>
            </a:r>
            <a:endParaRPr lang="en-CA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5DE603F-4AEF-5D50-8A09-CA60D6FCAEB3}"/>
              </a:ext>
            </a:extLst>
          </p:cNvPr>
          <p:cNvGrpSpPr/>
          <p:nvPr/>
        </p:nvGrpSpPr>
        <p:grpSpPr>
          <a:xfrm>
            <a:off x="1129877" y="3429828"/>
            <a:ext cx="2502608" cy="2009567"/>
            <a:chOff x="1129877" y="3429828"/>
            <a:chExt cx="2502608" cy="200956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9EB5789-F7EF-0639-68E0-D929E2383A3C}"/>
                </a:ext>
              </a:extLst>
            </p:cNvPr>
            <p:cNvGrpSpPr/>
            <p:nvPr/>
          </p:nvGrpSpPr>
          <p:grpSpPr>
            <a:xfrm>
              <a:off x="2054349" y="3429828"/>
              <a:ext cx="495300" cy="1479654"/>
              <a:chOff x="1368498" y="3424480"/>
              <a:chExt cx="495300" cy="1479654"/>
            </a:xfrm>
          </p:grpSpPr>
          <p:sp>
            <p:nvSpPr>
              <p:cNvPr id="5" name="椭圆 3">
                <a:extLst>
                  <a:ext uri="{FF2B5EF4-FFF2-40B4-BE49-F238E27FC236}">
                    <a16:creationId xmlns:a16="http://schemas.microsoft.com/office/drawing/2014/main" id="{54C91079-416A-C00A-6FFA-1B2A0B8AF64D}"/>
                  </a:ext>
                </a:extLst>
              </p:cNvPr>
              <p:cNvSpPr/>
              <p:nvPr/>
            </p:nvSpPr>
            <p:spPr>
              <a:xfrm>
                <a:off x="1368498" y="4408834"/>
                <a:ext cx="495300" cy="495300"/>
              </a:xfrm>
              <a:prstGeom prst="ellipse">
                <a:avLst/>
              </a:pr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" name="直接连接符 14">
                <a:extLst>
                  <a:ext uri="{FF2B5EF4-FFF2-40B4-BE49-F238E27FC236}">
                    <a16:creationId xmlns:a16="http://schemas.microsoft.com/office/drawing/2014/main" id="{32ECA67E-D5C8-75E6-CAE8-AC9B71753159}"/>
                  </a:ext>
                </a:extLst>
              </p:cNvPr>
              <p:cNvCxnSpPr/>
              <p:nvPr/>
            </p:nvCxnSpPr>
            <p:spPr>
              <a:xfrm>
                <a:off x="1616148" y="3424480"/>
                <a:ext cx="0" cy="98592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文本框 6">
              <a:extLst>
                <a:ext uri="{FF2B5EF4-FFF2-40B4-BE49-F238E27FC236}">
                  <a16:creationId xmlns:a16="http://schemas.microsoft.com/office/drawing/2014/main" id="{2AE1AB47-3ACF-E23B-3501-9BAAD844CBC2}"/>
                </a:ext>
              </a:extLst>
            </p:cNvPr>
            <p:cNvSpPr txBox="1"/>
            <p:nvPr/>
          </p:nvSpPr>
          <p:spPr>
            <a:xfrm>
              <a:off x="1129877" y="4916175"/>
              <a:ext cx="25026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Hospital Staff</a:t>
              </a:r>
            </a:p>
          </p:txBody>
        </p:sp>
      </p:grpSp>
      <p:sp>
        <p:nvSpPr>
          <p:cNvPr id="35" name="文本框 35">
            <a:extLst>
              <a:ext uri="{FF2B5EF4-FFF2-40B4-BE49-F238E27FC236}">
                <a16:creationId xmlns:a16="http://schemas.microsoft.com/office/drawing/2014/main" id="{D12DCF81-5AD2-788C-7FC9-706FE849D28B}"/>
              </a:ext>
            </a:extLst>
          </p:cNvPr>
          <p:cNvSpPr txBox="1"/>
          <p:nvPr/>
        </p:nvSpPr>
        <p:spPr>
          <a:xfrm>
            <a:off x="4609945" y="3422907"/>
            <a:ext cx="303309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CA" dirty="0">
                <a:solidFill>
                  <a:schemeClr val="bg1"/>
                </a:solidFill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Ward block, Private Rooms,, Operation Theater, Medical Supplies and Other Management </a:t>
            </a:r>
            <a:endParaRPr lang="en-CA" sz="28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7E56839-3749-C171-A357-B85B9772FE9A}"/>
              </a:ext>
            </a:extLst>
          </p:cNvPr>
          <p:cNvGrpSpPr/>
          <p:nvPr/>
        </p:nvGrpSpPr>
        <p:grpSpPr>
          <a:xfrm>
            <a:off x="4609945" y="1361966"/>
            <a:ext cx="2882520" cy="2031989"/>
            <a:chOff x="4465165" y="1336975"/>
            <a:chExt cx="2882520" cy="203198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D5C352F-A9FE-608A-9277-DA61D4A616F9}"/>
                </a:ext>
              </a:extLst>
            </p:cNvPr>
            <p:cNvGrpSpPr/>
            <p:nvPr/>
          </p:nvGrpSpPr>
          <p:grpSpPr>
            <a:xfrm>
              <a:off x="5658775" y="1860195"/>
              <a:ext cx="495300" cy="1508769"/>
              <a:chOff x="2875726" y="1830538"/>
              <a:chExt cx="495300" cy="1508769"/>
            </a:xfrm>
          </p:grpSpPr>
          <p:cxnSp>
            <p:nvCxnSpPr>
              <p:cNvPr id="11" name="直接连接符 19">
                <a:extLst>
                  <a:ext uri="{FF2B5EF4-FFF2-40B4-BE49-F238E27FC236}">
                    <a16:creationId xmlns:a16="http://schemas.microsoft.com/office/drawing/2014/main" id="{8E18EF64-0D33-A566-EDDF-B6C7F9D180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3377" y="2353380"/>
                <a:ext cx="0" cy="98592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椭圆 3">
                <a:extLst>
                  <a:ext uri="{FF2B5EF4-FFF2-40B4-BE49-F238E27FC236}">
                    <a16:creationId xmlns:a16="http://schemas.microsoft.com/office/drawing/2014/main" id="{6A442293-19A1-96A7-FC32-578D4FA984E3}"/>
                  </a:ext>
                </a:extLst>
              </p:cNvPr>
              <p:cNvSpPr/>
              <p:nvPr/>
            </p:nvSpPr>
            <p:spPr>
              <a:xfrm>
                <a:off x="2875726" y="1830538"/>
                <a:ext cx="495300" cy="495300"/>
              </a:xfrm>
              <a:prstGeom prst="ellipse">
                <a:avLst/>
              </a:pr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文本框 6">
              <a:extLst>
                <a:ext uri="{FF2B5EF4-FFF2-40B4-BE49-F238E27FC236}">
                  <a16:creationId xmlns:a16="http://schemas.microsoft.com/office/drawing/2014/main" id="{EDF71795-0EAA-CEDC-BCA1-DB509FD2BE3E}"/>
                </a:ext>
              </a:extLst>
            </p:cNvPr>
            <p:cNvSpPr txBox="1"/>
            <p:nvPr/>
          </p:nvSpPr>
          <p:spPr>
            <a:xfrm>
              <a:off x="4465165" y="1336975"/>
              <a:ext cx="28825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Hospital Blocks</a:t>
              </a:r>
            </a:p>
          </p:txBody>
        </p:sp>
      </p:grpSp>
      <p:sp>
        <p:nvSpPr>
          <p:cNvPr id="37" name="文本框 35">
            <a:extLst>
              <a:ext uri="{FF2B5EF4-FFF2-40B4-BE49-F238E27FC236}">
                <a16:creationId xmlns:a16="http://schemas.microsoft.com/office/drawing/2014/main" id="{AD975A42-6E81-8C1A-D319-0E78C258EE8E}"/>
              </a:ext>
            </a:extLst>
          </p:cNvPr>
          <p:cNvSpPr txBox="1"/>
          <p:nvPr/>
        </p:nvSpPr>
        <p:spPr>
          <a:xfrm>
            <a:off x="8196846" y="2735007"/>
            <a:ext cx="327238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lvl="0" algn="ctr"/>
            <a:r>
              <a:rPr lang="en-CA" sz="18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Patient information, Bill Management and</a:t>
            </a:r>
            <a:endParaRPr lang="en-CA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7012F4-D7AF-7235-7336-5CDA1DA97C0C}"/>
              </a:ext>
            </a:extLst>
          </p:cNvPr>
          <p:cNvGrpSpPr/>
          <p:nvPr/>
        </p:nvGrpSpPr>
        <p:grpSpPr>
          <a:xfrm>
            <a:off x="8061815" y="3420600"/>
            <a:ext cx="3682418" cy="2018795"/>
            <a:chOff x="8061815" y="3420600"/>
            <a:chExt cx="3682418" cy="2018795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A627588-34C5-498D-2F68-779977103156}"/>
                </a:ext>
              </a:extLst>
            </p:cNvPr>
            <p:cNvGrpSpPr/>
            <p:nvPr/>
          </p:nvGrpSpPr>
          <p:grpSpPr>
            <a:xfrm>
              <a:off x="9662855" y="3420600"/>
              <a:ext cx="495300" cy="1479654"/>
              <a:chOff x="4896568" y="3424480"/>
              <a:chExt cx="495300" cy="1479654"/>
            </a:xfrm>
          </p:grpSpPr>
          <p:cxnSp>
            <p:nvCxnSpPr>
              <p:cNvPr id="32" name="直接连接符 16">
                <a:extLst>
                  <a:ext uri="{FF2B5EF4-FFF2-40B4-BE49-F238E27FC236}">
                    <a16:creationId xmlns:a16="http://schemas.microsoft.com/office/drawing/2014/main" id="{3338D136-9681-E23D-9BEA-F747E5C05E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30166" y="3424480"/>
                <a:ext cx="0" cy="98592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椭圆 3">
                <a:extLst>
                  <a:ext uri="{FF2B5EF4-FFF2-40B4-BE49-F238E27FC236}">
                    <a16:creationId xmlns:a16="http://schemas.microsoft.com/office/drawing/2014/main" id="{3A54FC15-1B0E-D73D-0610-016ED3E43A0A}"/>
                  </a:ext>
                </a:extLst>
              </p:cNvPr>
              <p:cNvSpPr/>
              <p:nvPr/>
            </p:nvSpPr>
            <p:spPr>
              <a:xfrm>
                <a:off x="4896568" y="4408834"/>
                <a:ext cx="495300" cy="495300"/>
              </a:xfrm>
              <a:prstGeom prst="ellipse">
                <a:avLst/>
              </a:pr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4" name="文本框 6">
              <a:extLst>
                <a:ext uri="{FF2B5EF4-FFF2-40B4-BE49-F238E27FC236}">
                  <a16:creationId xmlns:a16="http://schemas.microsoft.com/office/drawing/2014/main" id="{11991665-0CD3-1DB1-F4E5-9B9624453582}"/>
                </a:ext>
              </a:extLst>
            </p:cNvPr>
            <p:cNvSpPr txBox="1"/>
            <p:nvPr/>
          </p:nvSpPr>
          <p:spPr>
            <a:xfrm>
              <a:off x="8061815" y="4916175"/>
              <a:ext cx="36824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Patient Management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319685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5" grpId="0"/>
      <p:bldP spid="3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B4418-B4CE-6162-C17E-C7194ABC0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696ABFA-2440-7E3D-FC27-AA4B6885B194}"/>
              </a:ext>
            </a:extLst>
          </p:cNvPr>
          <p:cNvGrpSpPr/>
          <p:nvPr/>
        </p:nvGrpSpPr>
        <p:grpSpPr>
          <a:xfrm>
            <a:off x="2383203" y="405207"/>
            <a:ext cx="5444768" cy="3697836"/>
            <a:chOff x="2383203" y="405207"/>
            <a:chExt cx="5444768" cy="3697836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3CB7708-EBAC-1A2E-19AE-1DDCAB074B6E}"/>
                </a:ext>
              </a:extLst>
            </p:cNvPr>
            <p:cNvGrpSpPr/>
            <p:nvPr/>
          </p:nvGrpSpPr>
          <p:grpSpPr>
            <a:xfrm>
              <a:off x="2383203" y="1835061"/>
              <a:ext cx="2242733" cy="1066800"/>
              <a:chOff x="2383203" y="1835061"/>
              <a:chExt cx="2242733" cy="1066800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CED9324-8EAC-93BB-4D4F-85E62EAE8368}"/>
                  </a:ext>
                </a:extLst>
              </p:cNvPr>
              <p:cNvGrpSpPr/>
              <p:nvPr/>
            </p:nvGrpSpPr>
            <p:grpSpPr>
              <a:xfrm>
                <a:off x="3545967" y="1835061"/>
                <a:ext cx="1079969" cy="1066800"/>
                <a:chOff x="4279221" y="2033354"/>
                <a:chExt cx="1412875" cy="1395646"/>
              </a:xfrm>
            </p:grpSpPr>
            <p:sp>
              <p:nvSpPr>
                <p:cNvPr id="33" name="Freeform 5">
                  <a:extLst>
                    <a:ext uri="{FF2B5EF4-FFF2-40B4-BE49-F238E27FC236}">
                      <a16:creationId xmlns:a16="http://schemas.microsoft.com/office/drawing/2014/main" id="{9C82EAB5-5A4D-B74E-E821-F8D0430AC037}"/>
                    </a:ext>
                  </a:extLst>
                </p:cNvPr>
                <p:cNvSpPr/>
                <p:nvPr/>
              </p:nvSpPr>
              <p:spPr bwMode="auto">
                <a:xfrm>
                  <a:off x="4279221" y="2081212"/>
                  <a:ext cx="1412875" cy="1347788"/>
                </a:xfrm>
                <a:custGeom>
                  <a:avLst/>
                  <a:gdLst>
                    <a:gd name="T0" fmla="*/ 36 w 374"/>
                    <a:gd name="T1" fmla="*/ 145 h 356"/>
                    <a:gd name="T2" fmla="*/ 118 w 374"/>
                    <a:gd name="T3" fmla="*/ 65 h 356"/>
                    <a:gd name="T4" fmla="*/ 271 w 374"/>
                    <a:gd name="T5" fmla="*/ 39 h 356"/>
                    <a:gd name="T6" fmla="*/ 353 w 374"/>
                    <a:gd name="T7" fmla="*/ 207 h 356"/>
                    <a:gd name="T8" fmla="*/ 128 w 374"/>
                    <a:gd name="T9" fmla="*/ 310 h 356"/>
                    <a:gd name="T10" fmla="*/ 35 w 374"/>
                    <a:gd name="T11" fmla="*/ 218 h 356"/>
                    <a:gd name="T12" fmla="*/ 36 w 374"/>
                    <a:gd name="T13" fmla="*/ 145 h 3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74" h="356">
                      <a:moveTo>
                        <a:pt x="36" y="145"/>
                      </a:moveTo>
                      <a:cubicBezTo>
                        <a:pt x="61" y="130"/>
                        <a:pt x="78" y="127"/>
                        <a:pt x="118" y="65"/>
                      </a:cubicBezTo>
                      <a:cubicBezTo>
                        <a:pt x="159" y="3"/>
                        <a:pt x="231" y="0"/>
                        <a:pt x="271" y="39"/>
                      </a:cubicBezTo>
                      <a:cubicBezTo>
                        <a:pt x="311" y="78"/>
                        <a:pt x="374" y="119"/>
                        <a:pt x="353" y="207"/>
                      </a:cubicBezTo>
                      <a:cubicBezTo>
                        <a:pt x="332" y="296"/>
                        <a:pt x="216" y="356"/>
                        <a:pt x="128" y="310"/>
                      </a:cubicBezTo>
                      <a:cubicBezTo>
                        <a:pt x="76" y="282"/>
                        <a:pt x="53" y="251"/>
                        <a:pt x="35" y="218"/>
                      </a:cubicBezTo>
                      <a:cubicBezTo>
                        <a:pt x="23" y="196"/>
                        <a:pt x="0" y="166"/>
                        <a:pt x="36" y="145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</a:schemeClr>
                </a:solidFill>
                <a:ln>
                  <a:solidFill>
                    <a:schemeClr val="bg1"/>
                  </a:solidFill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Freeform 6">
                  <a:extLst>
                    <a:ext uri="{FF2B5EF4-FFF2-40B4-BE49-F238E27FC236}">
                      <a16:creationId xmlns:a16="http://schemas.microsoft.com/office/drawing/2014/main" id="{33F978F0-FD97-FAB5-6D3A-81673D3CE0C1}"/>
                    </a:ext>
                  </a:extLst>
                </p:cNvPr>
                <p:cNvSpPr/>
                <p:nvPr/>
              </p:nvSpPr>
              <p:spPr bwMode="auto">
                <a:xfrm>
                  <a:off x="4377645" y="2033354"/>
                  <a:ext cx="1216025" cy="1336675"/>
                </a:xfrm>
                <a:custGeom>
                  <a:avLst/>
                  <a:gdLst>
                    <a:gd name="T0" fmla="*/ 223 w 322"/>
                    <a:gd name="T1" fmla="*/ 21 h 353"/>
                    <a:gd name="T2" fmla="*/ 113 w 322"/>
                    <a:gd name="T3" fmla="*/ 52 h 353"/>
                    <a:gd name="T4" fmla="*/ 14 w 322"/>
                    <a:gd name="T5" fmla="*/ 172 h 353"/>
                    <a:gd name="T6" fmla="*/ 119 w 322"/>
                    <a:gd name="T7" fmla="*/ 327 h 353"/>
                    <a:gd name="T8" fmla="*/ 320 w 322"/>
                    <a:gd name="T9" fmla="*/ 183 h 353"/>
                    <a:gd name="T10" fmla="*/ 287 w 322"/>
                    <a:gd name="T11" fmla="*/ 56 h 353"/>
                    <a:gd name="T12" fmla="*/ 223 w 322"/>
                    <a:gd name="T13" fmla="*/ 21 h 3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2" h="353">
                      <a:moveTo>
                        <a:pt x="223" y="21"/>
                      </a:moveTo>
                      <a:cubicBezTo>
                        <a:pt x="198" y="35"/>
                        <a:pt x="187" y="48"/>
                        <a:pt x="113" y="52"/>
                      </a:cubicBezTo>
                      <a:cubicBezTo>
                        <a:pt x="39" y="57"/>
                        <a:pt x="0" y="118"/>
                        <a:pt x="14" y="172"/>
                      </a:cubicBezTo>
                      <a:cubicBezTo>
                        <a:pt x="28" y="226"/>
                        <a:pt x="32" y="301"/>
                        <a:pt x="119" y="327"/>
                      </a:cubicBezTo>
                      <a:cubicBezTo>
                        <a:pt x="206" y="353"/>
                        <a:pt x="316" y="282"/>
                        <a:pt x="320" y="183"/>
                      </a:cubicBezTo>
                      <a:cubicBezTo>
                        <a:pt x="322" y="124"/>
                        <a:pt x="306" y="88"/>
                        <a:pt x="287" y="56"/>
                      </a:cubicBezTo>
                      <a:cubicBezTo>
                        <a:pt x="274" y="35"/>
                        <a:pt x="259" y="0"/>
                        <a:pt x="223" y="21"/>
                      </a:cubicBezTo>
                      <a:close/>
                    </a:path>
                  </a:pathLst>
                </a:custGeom>
                <a:solidFill>
                  <a:srgbClr val="001737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1" name="Freeform 63">
                <a:extLst>
                  <a:ext uri="{FF2B5EF4-FFF2-40B4-BE49-F238E27FC236}">
                    <a16:creationId xmlns:a16="http://schemas.microsoft.com/office/drawing/2014/main" id="{78BDC2BD-3084-B7D1-D5C8-94AAA20320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5770" y="2193699"/>
                <a:ext cx="360363" cy="363538"/>
              </a:xfrm>
              <a:custGeom>
                <a:avLst/>
                <a:gdLst>
                  <a:gd name="T0" fmla="*/ 30 w 96"/>
                  <a:gd name="T1" fmla="*/ 96 h 96"/>
                  <a:gd name="T2" fmla="*/ 60 w 96"/>
                  <a:gd name="T3" fmla="*/ 66 h 96"/>
                  <a:gd name="T4" fmla="*/ 57 w 96"/>
                  <a:gd name="T5" fmla="*/ 54 h 96"/>
                  <a:gd name="T6" fmla="*/ 69 w 96"/>
                  <a:gd name="T7" fmla="*/ 42 h 96"/>
                  <a:gd name="T8" fmla="*/ 76 w 96"/>
                  <a:gd name="T9" fmla="*/ 42 h 96"/>
                  <a:gd name="T10" fmla="*/ 76 w 96"/>
                  <a:gd name="T11" fmla="*/ 35 h 96"/>
                  <a:gd name="T12" fmla="*/ 77 w 96"/>
                  <a:gd name="T13" fmla="*/ 34 h 96"/>
                  <a:gd name="T14" fmla="*/ 84 w 96"/>
                  <a:gd name="T15" fmla="*/ 34 h 96"/>
                  <a:gd name="T16" fmla="*/ 84 w 96"/>
                  <a:gd name="T17" fmla="*/ 27 h 96"/>
                  <a:gd name="T18" fmla="*/ 85 w 96"/>
                  <a:gd name="T19" fmla="*/ 26 h 96"/>
                  <a:gd name="T20" fmla="*/ 92 w 96"/>
                  <a:gd name="T21" fmla="*/ 26 h 96"/>
                  <a:gd name="T22" fmla="*/ 92 w 96"/>
                  <a:gd name="T23" fmla="*/ 19 h 96"/>
                  <a:gd name="T24" fmla="*/ 96 w 96"/>
                  <a:gd name="T25" fmla="*/ 15 h 96"/>
                  <a:gd name="T26" fmla="*/ 96 w 96"/>
                  <a:gd name="T27" fmla="*/ 0 h 96"/>
                  <a:gd name="T28" fmla="*/ 81 w 96"/>
                  <a:gd name="T29" fmla="*/ 0 h 96"/>
                  <a:gd name="T30" fmla="*/ 42 w 96"/>
                  <a:gd name="T31" fmla="*/ 39 h 96"/>
                  <a:gd name="T32" fmla="*/ 30 w 96"/>
                  <a:gd name="T33" fmla="*/ 36 h 96"/>
                  <a:gd name="T34" fmla="*/ 0 w 96"/>
                  <a:gd name="T35" fmla="*/ 66 h 96"/>
                  <a:gd name="T36" fmla="*/ 30 w 96"/>
                  <a:gd name="T37" fmla="*/ 96 h 96"/>
                  <a:gd name="T38" fmla="*/ 22 w 96"/>
                  <a:gd name="T39" fmla="*/ 66 h 96"/>
                  <a:gd name="T40" fmla="*/ 30 w 96"/>
                  <a:gd name="T41" fmla="*/ 74 h 96"/>
                  <a:gd name="T42" fmla="*/ 22 w 96"/>
                  <a:gd name="T43" fmla="*/ 82 h 96"/>
                  <a:gd name="T44" fmla="*/ 14 w 96"/>
                  <a:gd name="T45" fmla="*/ 74 h 96"/>
                  <a:gd name="T46" fmla="*/ 22 w 96"/>
                  <a:gd name="T47" fmla="*/ 6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96" h="96">
                    <a:moveTo>
                      <a:pt x="30" y="96"/>
                    </a:moveTo>
                    <a:cubicBezTo>
                      <a:pt x="47" y="96"/>
                      <a:pt x="60" y="83"/>
                      <a:pt x="60" y="66"/>
                    </a:cubicBezTo>
                    <a:cubicBezTo>
                      <a:pt x="60" y="62"/>
                      <a:pt x="59" y="57"/>
                      <a:pt x="57" y="54"/>
                    </a:cubicBezTo>
                    <a:cubicBezTo>
                      <a:pt x="69" y="42"/>
                      <a:pt x="69" y="42"/>
                      <a:pt x="69" y="42"/>
                    </a:cubicBezTo>
                    <a:cubicBezTo>
                      <a:pt x="76" y="42"/>
                      <a:pt x="76" y="42"/>
                      <a:pt x="76" y="42"/>
                    </a:cubicBezTo>
                    <a:cubicBezTo>
                      <a:pt x="76" y="35"/>
                      <a:pt x="76" y="35"/>
                      <a:pt x="76" y="35"/>
                    </a:cubicBezTo>
                    <a:cubicBezTo>
                      <a:pt x="77" y="34"/>
                      <a:pt x="77" y="34"/>
                      <a:pt x="77" y="34"/>
                    </a:cubicBezTo>
                    <a:cubicBezTo>
                      <a:pt x="84" y="34"/>
                      <a:pt x="84" y="34"/>
                      <a:pt x="84" y="34"/>
                    </a:cubicBezTo>
                    <a:cubicBezTo>
                      <a:pt x="84" y="27"/>
                      <a:pt x="84" y="27"/>
                      <a:pt x="84" y="27"/>
                    </a:cubicBezTo>
                    <a:cubicBezTo>
                      <a:pt x="85" y="26"/>
                      <a:pt x="85" y="26"/>
                      <a:pt x="85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2" y="19"/>
                      <a:pt x="92" y="19"/>
                      <a:pt x="92" y="19"/>
                    </a:cubicBezTo>
                    <a:cubicBezTo>
                      <a:pt x="96" y="15"/>
                      <a:pt x="96" y="15"/>
                      <a:pt x="96" y="15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42" y="39"/>
                      <a:pt x="42" y="39"/>
                      <a:pt x="42" y="39"/>
                    </a:cubicBezTo>
                    <a:cubicBezTo>
                      <a:pt x="39" y="37"/>
                      <a:pt x="34" y="36"/>
                      <a:pt x="30" y="36"/>
                    </a:cubicBezTo>
                    <a:cubicBezTo>
                      <a:pt x="13" y="36"/>
                      <a:pt x="0" y="49"/>
                      <a:pt x="0" y="66"/>
                    </a:cubicBezTo>
                    <a:cubicBezTo>
                      <a:pt x="0" y="83"/>
                      <a:pt x="13" y="96"/>
                      <a:pt x="30" y="96"/>
                    </a:cubicBezTo>
                    <a:close/>
                    <a:moveTo>
                      <a:pt x="22" y="66"/>
                    </a:moveTo>
                    <a:cubicBezTo>
                      <a:pt x="26" y="66"/>
                      <a:pt x="30" y="70"/>
                      <a:pt x="30" y="74"/>
                    </a:cubicBezTo>
                    <a:cubicBezTo>
                      <a:pt x="30" y="78"/>
                      <a:pt x="26" y="82"/>
                      <a:pt x="22" y="82"/>
                    </a:cubicBezTo>
                    <a:cubicBezTo>
                      <a:pt x="18" y="82"/>
                      <a:pt x="14" y="78"/>
                      <a:pt x="14" y="74"/>
                    </a:cubicBezTo>
                    <a:cubicBezTo>
                      <a:pt x="14" y="70"/>
                      <a:pt x="18" y="66"/>
                      <a:pt x="22" y="6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id-ID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2" name="文本框 35">
                <a:extLst>
                  <a:ext uri="{FF2B5EF4-FFF2-40B4-BE49-F238E27FC236}">
                    <a16:creationId xmlns:a16="http://schemas.microsoft.com/office/drawing/2014/main" id="{4044DF58-1574-43C9-20E1-60B17F8C6419}"/>
                  </a:ext>
                </a:extLst>
              </p:cNvPr>
              <p:cNvSpPr txBox="1"/>
              <p:nvPr/>
            </p:nvSpPr>
            <p:spPr>
              <a:xfrm>
                <a:off x="2383203" y="2071397"/>
                <a:ext cx="1280365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 anchor="t">
                <a:spAutoFit/>
              </a:bodyPr>
              <a:lstStyle/>
              <a:p>
                <a:pPr algn="ctr"/>
                <a:endParaRPr lang="en-CA" sz="2800" kern="100" dirty="0">
                  <a:solidFill>
                    <a:srgbClr val="3B4657"/>
                  </a:solidFill>
                  <a:effectLst/>
                  <a:latin typeface="Aptos" panose="020B0004020202020204" pitchFamily="34" charset="0"/>
                  <a:ea typeface="Aptos" panose="020B0004020202020204" pitchFamily="34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0322E3A-7959-4755-03DB-6E836F6F1D56}"/>
                </a:ext>
              </a:extLst>
            </p:cNvPr>
            <p:cNvGrpSpPr/>
            <p:nvPr/>
          </p:nvGrpSpPr>
          <p:grpSpPr>
            <a:xfrm>
              <a:off x="6748002" y="405207"/>
              <a:ext cx="1079969" cy="1066801"/>
              <a:chOff x="4279221" y="2033353"/>
              <a:chExt cx="1412875" cy="1395647"/>
            </a:xfrm>
          </p:grpSpPr>
          <p:sp>
            <p:nvSpPr>
              <p:cNvPr id="28" name="Freeform 5">
                <a:extLst>
                  <a:ext uri="{FF2B5EF4-FFF2-40B4-BE49-F238E27FC236}">
                    <a16:creationId xmlns:a16="http://schemas.microsoft.com/office/drawing/2014/main" id="{C662CE70-4FD9-D064-EEF1-3B18000F22C0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56547B30-CEF6-35C6-8237-D278C2854CA7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cs typeface="+mn-ea"/>
                    <a:sym typeface="+mn-lt"/>
                  </a:rPr>
                  <a:t>PK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885AED7-FB5B-0A22-7DC4-EDA18C70198D}"/>
                </a:ext>
              </a:extLst>
            </p:cNvPr>
            <p:cNvGrpSpPr/>
            <p:nvPr/>
          </p:nvGrpSpPr>
          <p:grpSpPr>
            <a:xfrm>
              <a:off x="6748002" y="1720725"/>
              <a:ext cx="1079969" cy="1066800"/>
              <a:chOff x="4279221" y="2033354"/>
              <a:chExt cx="1412875" cy="1395646"/>
            </a:xfrm>
          </p:grpSpPr>
          <p:sp>
            <p:nvSpPr>
              <p:cNvPr id="24" name="Freeform 5">
                <a:extLst>
                  <a:ext uri="{FF2B5EF4-FFF2-40B4-BE49-F238E27FC236}">
                    <a16:creationId xmlns:a16="http://schemas.microsoft.com/office/drawing/2014/main" id="{F3D8A635-E2E8-4108-2E84-959D54074E17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264952F2-A1B7-537E-3144-53F11A7B9A46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cs typeface="+mn-ea"/>
                    <a:sym typeface="+mn-lt"/>
                  </a:rPr>
                  <a:t>UK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D1505BB-3F0B-2F35-4B7E-8C05CC6D1972}"/>
                </a:ext>
              </a:extLst>
            </p:cNvPr>
            <p:cNvGrpSpPr/>
            <p:nvPr/>
          </p:nvGrpSpPr>
          <p:grpSpPr>
            <a:xfrm>
              <a:off x="6748002" y="3036243"/>
              <a:ext cx="1079969" cy="1066800"/>
              <a:chOff x="4279221" y="2033354"/>
              <a:chExt cx="1412875" cy="1395646"/>
            </a:xfrm>
          </p:grpSpPr>
          <p:sp>
            <p:nvSpPr>
              <p:cNvPr id="20" name="Freeform 5">
                <a:extLst>
                  <a:ext uri="{FF2B5EF4-FFF2-40B4-BE49-F238E27FC236}">
                    <a16:creationId xmlns:a16="http://schemas.microsoft.com/office/drawing/2014/main" id="{A5FB97CC-5250-916A-3B31-F0E3BB4CCF8E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solidFill>
                  <a:schemeClr val="bg1"/>
                </a:solidFill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62D2104B-3043-C132-DF35-A2204FCC9574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cs typeface="+mn-ea"/>
                    <a:sym typeface="+mn-lt"/>
                  </a:rPr>
                  <a:t>FK</a:t>
                </a:r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A8BEF08-FFD5-3611-7912-58196E1BFBE9}"/>
                </a:ext>
              </a:extLst>
            </p:cNvPr>
            <p:cNvCxnSpPr>
              <a:stCxn id="34" idx="4"/>
              <a:endCxn id="28" idx="5"/>
            </p:cNvCxnSpPr>
            <p:nvPr/>
          </p:nvCxnSpPr>
          <p:spPr>
            <a:xfrm flipV="1">
              <a:off x="4544928" y="1072653"/>
              <a:ext cx="2304141" cy="1292084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D21001E-6B6E-0647-7E33-FF140C03CD80}"/>
                </a:ext>
              </a:extLst>
            </p:cNvPr>
            <p:cNvCxnSpPr>
              <a:cxnSpLocks/>
              <a:stCxn id="34" idx="4"/>
              <a:endCxn id="24" idx="0"/>
            </p:cNvCxnSpPr>
            <p:nvPr/>
          </p:nvCxnSpPr>
          <p:spPr>
            <a:xfrm flipV="1">
              <a:off x="4544928" y="2176918"/>
              <a:ext cx="2307028" cy="18781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2B02FE-2019-98F9-E907-2C0286034D01}"/>
                </a:ext>
              </a:extLst>
            </p:cNvPr>
            <p:cNvCxnSpPr>
              <a:stCxn id="34" idx="4"/>
              <a:endCxn id="21" idx="2"/>
            </p:cNvCxnSpPr>
            <p:nvPr/>
          </p:nvCxnSpPr>
          <p:spPr>
            <a:xfrm>
              <a:off x="4544928" y="2364737"/>
              <a:ext cx="2307028" cy="1127699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A44338B-C1E8-B848-D732-7CCDC667DF79}"/>
              </a:ext>
            </a:extLst>
          </p:cNvPr>
          <p:cNvGrpSpPr/>
          <p:nvPr/>
        </p:nvGrpSpPr>
        <p:grpSpPr>
          <a:xfrm>
            <a:off x="3562558" y="3119069"/>
            <a:ext cx="4206769" cy="3600839"/>
            <a:chOff x="3545967" y="3150579"/>
            <a:chExt cx="4206769" cy="3600839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548D49E-A190-DD65-E66E-195EF42F8A2D}"/>
                </a:ext>
              </a:extLst>
            </p:cNvPr>
            <p:cNvGrpSpPr/>
            <p:nvPr/>
          </p:nvGrpSpPr>
          <p:grpSpPr>
            <a:xfrm>
              <a:off x="3545967" y="3150579"/>
              <a:ext cx="1079969" cy="1066799"/>
              <a:chOff x="4279221" y="2033355"/>
              <a:chExt cx="1412875" cy="1395645"/>
            </a:xfrm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3F5F52A7-4525-1FC3-AD59-340014CF67E8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15C2DDC9-26B9-941F-9C46-230DAFE8F049}"/>
                  </a:ext>
                </a:extLst>
              </p:cNvPr>
              <p:cNvSpPr/>
              <p:nvPr/>
            </p:nvSpPr>
            <p:spPr bwMode="auto">
              <a:xfrm>
                <a:off x="4377645" y="2033355"/>
                <a:ext cx="1216024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sz="4000" b="1" dirty="0">
                    <a:solidFill>
                      <a:prstClr val="white"/>
                    </a:solidFill>
                    <a:latin typeface="Aptos" panose="020B0004020202020204" pitchFamily="34" charset="0"/>
                    <a:cs typeface="+mn-ea"/>
                    <a:sym typeface="+mn-lt"/>
                  </a:rPr>
                  <a:t>?</a:t>
                </a:r>
                <a:endPara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cs typeface="+mn-ea"/>
                  <a:sym typeface="+mn-lt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6A973F6-BBAE-7126-48E4-5DDBAB6993FF}"/>
                </a:ext>
              </a:extLst>
            </p:cNvPr>
            <p:cNvGrpSpPr/>
            <p:nvPr/>
          </p:nvGrpSpPr>
          <p:grpSpPr>
            <a:xfrm>
              <a:off x="6672767" y="4369100"/>
              <a:ext cx="1079969" cy="1066800"/>
              <a:chOff x="4279221" y="2033354"/>
              <a:chExt cx="1412875" cy="1395646"/>
            </a:xfrm>
          </p:grpSpPr>
          <p:sp>
            <p:nvSpPr>
              <p:cNvPr id="47" name="Freeform 5">
                <a:extLst>
                  <a:ext uri="{FF2B5EF4-FFF2-40B4-BE49-F238E27FC236}">
                    <a16:creationId xmlns:a16="http://schemas.microsoft.com/office/drawing/2014/main" id="{B5050C1C-5A42-3DFC-4AA1-224D530F1C8A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6">
                <a:extLst>
                  <a:ext uri="{FF2B5EF4-FFF2-40B4-BE49-F238E27FC236}">
                    <a16:creationId xmlns:a16="http://schemas.microsoft.com/office/drawing/2014/main" id="{7E0F0436-9AAB-A5BF-4BE8-C3ECFCBCE563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4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cs typeface="+mn-ea"/>
                    <a:sym typeface="+mn-lt"/>
                  </a:rPr>
                  <a:t>*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244DDF42-DDB2-6121-7562-A99BAEA2509A}"/>
                </a:ext>
              </a:extLst>
            </p:cNvPr>
            <p:cNvGrpSpPr/>
            <p:nvPr/>
          </p:nvGrpSpPr>
          <p:grpSpPr>
            <a:xfrm>
              <a:off x="6672767" y="5684618"/>
              <a:ext cx="1079969" cy="1066800"/>
              <a:chOff x="4279221" y="2033354"/>
              <a:chExt cx="1412875" cy="1395646"/>
            </a:xfrm>
          </p:grpSpPr>
          <p:sp>
            <p:nvSpPr>
              <p:cNvPr id="43" name="Freeform 5">
                <a:extLst>
                  <a:ext uri="{FF2B5EF4-FFF2-40B4-BE49-F238E27FC236}">
                    <a16:creationId xmlns:a16="http://schemas.microsoft.com/office/drawing/2014/main" id="{1D87DA6C-E1B8-BBA5-83B0-EAAC52DDF645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Freeform 6">
                <a:extLst>
                  <a:ext uri="{FF2B5EF4-FFF2-40B4-BE49-F238E27FC236}">
                    <a16:creationId xmlns:a16="http://schemas.microsoft.com/office/drawing/2014/main" id="{078C237A-7AF1-D119-B46D-486E81BF43EA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CA" sz="3600" b="1" dirty="0">
                    <a:effectLst/>
                    <a:latin typeface="Aptos" panose="020B0004020202020204" pitchFamily="34" charset="0"/>
                    <a:ea typeface="Aptos" panose="020B0004020202020204" pitchFamily="34" charset="0"/>
                    <a:cs typeface="Times New Roman" panose="02020603050405020304" pitchFamily="18" charset="0"/>
                  </a:rPr>
                  <a:t>°</a:t>
                </a:r>
                <a:endParaRPr kumimoji="0" lang="en-US" sz="3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3C598D3C-45F5-B9DD-6B94-46B690190A93}"/>
                </a:ext>
              </a:extLst>
            </p:cNvPr>
            <p:cNvCxnSpPr>
              <a:cxnSpLocks/>
              <a:stCxn id="52" idx="4"/>
              <a:endCxn id="48" idx="2"/>
            </p:cNvCxnSpPr>
            <p:nvPr/>
          </p:nvCxnSpPr>
          <p:spPr>
            <a:xfrm>
              <a:off x="4544928" y="3680255"/>
              <a:ext cx="2243485" cy="1186682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25893B2-8FF5-5520-E06F-8E33DC221734}"/>
                </a:ext>
              </a:extLst>
            </p:cNvPr>
            <p:cNvCxnSpPr>
              <a:stCxn id="52" idx="4"/>
              <a:endCxn id="44" idx="2"/>
            </p:cNvCxnSpPr>
            <p:nvPr/>
          </p:nvCxnSpPr>
          <p:spPr>
            <a:xfrm>
              <a:off x="4544928" y="3680255"/>
              <a:ext cx="2243485" cy="25022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文本框 14">
            <a:extLst>
              <a:ext uri="{FF2B5EF4-FFF2-40B4-BE49-F238E27FC236}">
                <a16:creationId xmlns:a16="http://schemas.microsoft.com/office/drawing/2014/main" id="{056DF3B2-413B-E2E3-7120-8379B2FC7157}"/>
              </a:ext>
            </a:extLst>
          </p:cNvPr>
          <p:cNvSpPr txBox="1"/>
          <p:nvPr/>
        </p:nvSpPr>
        <p:spPr>
          <a:xfrm>
            <a:off x="-68826" y="230689"/>
            <a:ext cx="5309420" cy="523220"/>
          </a:xfrm>
          <a:prstGeom prst="rect">
            <a:avLst/>
          </a:prstGeom>
          <a:gradFill>
            <a:gsLst>
              <a:gs pos="0">
                <a:srgbClr val="001737"/>
              </a:gs>
              <a:gs pos="86000">
                <a:srgbClr val="004170"/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Entity Relationship Diagram</a:t>
            </a:r>
            <a:endParaRPr lang="en-US" altLang="zh-CN" sz="2800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5" name="文本框 6">
            <a:extLst>
              <a:ext uri="{FF2B5EF4-FFF2-40B4-BE49-F238E27FC236}">
                <a16:creationId xmlns:a16="http://schemas.microsoft.com/office/drawing/2014/main" id="{A740C3F4-19EA-ECBE-935F-8F4DCB4C97C1}"/>
              </a:ext>
            </a:extLst>
          </p:cNvPr>
          <p:cNvSpPr txBox="1"/>
          <p:nvPr/>
        </p:nvSpPr>
        <p:spPr>
          <a:xfrm>
            <a:off x="2517079" y="2172032"/>
            <a:ext cx="104547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Keys</a:t>
            </a:r>
          </a:p>
        </p:txBody>
      </p:sp>
      <p:sp>
        <p:nvSpPr>
          <p:cNvPr id="56" name="文本框 6">
            <a:extLst>
              <a:ext uri="{FF2B5EF4-FFF2-40B4-BE49-F238E27FC236}">
                <a16:creationId xmlns:a16="http://schemas.microsoft.com/office/drawing/2014/main" id="{50BEC678-D71D-5B9D-5852-96B5DC010438}"/>
              </a:ext>
            </a:extLst>
          </p:cNvPr>
          <p:cNvSpPr txBox="1"/>
          <p:nvPr/>
        </p:nvSpPr>
        <p:spPr>
          <a:xfrm>
            <a:off x="7769325" y="5951317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cs typeface="Arial" panose="020B0604020202020204" pitchFamily="34" charset="0"/>
              </a:rPr>
              <a:t>Not Compulsory</a:t>
            </a:r>
          </a:p>
        </p:txBody>
      </p:sp>
      <p:sp>
        <p:nvSpPr>
          <p:cNvPr id="57" name="文本框 6">
            <a:extLst>
              <a:ext uri="{FF2B5EF4-FFF2-40B4-BE49-F238E27FC236}">
                <a16:creationId xmlns:a16="http://schemas.microsoft.com/office/drawing/2014/main" id="{54AC2CC4-B0A2-F0DD-B76F-D291532C21B7}"/>
              </a:ext>
            </a:extLst>
          </p:cNvPr>
          <p:cNvSpPr txBox="1"/>
          <p:nvPr/>
        </p:nvSpPr>
        <p:spPr>
          <a:xfrm>
            <a:off x="1586944" y="3415062"/>
            <a:ext cx="2061783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Optionality</a:t>
            </a:r>
          </a:p>
        </p:txBody>
      </p:sp>
      <p:sp>
        <p:nvSpPr>
          <p:cNvPr id="58" name="文本框 6">
            <a:extLst>
              <a:ext uri="{FF2B5EF4-FFF2-40B4-BE49-F238E27FC236}">
                <a16:creationId xmlns:a16="http://schemas.microsoft.com/office/drawing/2014/main" id="{FB7FABC3-C2B6-D372-3A6F-6150D5C2B59F}"/>
              </a:ext>
            </a:extLst>
          </p:cNvPr>
          <p:cNvSpPr txBox="1"/>
          <p:nvPr/>
        </p:nvSpPr>
        <p:spPr>
          <a:xfrm>
            <a:off x="7787836" y="2039440"/>
            <a:ext cx="216277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Unique Key</a:t>
            </a:r>
          </a:p>
        </p:txBody>
      </p:sp>
      <p:sp>
        <p:nvSpPr>
          <p:cNvPr id="59" name="文本框 6">
            <a:extLst>
              <a:ext uri="{FF2B5EF4-FFF2-40B4-BE49-F238E27FC236}">
                <a16:creationId xmlns:a16="http://schemas.microsoft.com/office/drawing/2014/main" id="{C0EBF49F-95F1-3553-8AB4-C4455F17EEB0}"/>
              </a:ext>
            </a:extLst>
          </p:cNvPr>
          <p:cNvSpPr txBox="1"/>
          <p:nvPr/>
        </p:nvSpPr>
        <p:spPr>
          <a:xfrm>
            <a:off x="7859909" y="695288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Primary Key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E6B9A8-4A14-489C-6BA8-1D7DE6A22809}"/>
              </a:ext>
            </a:extLst>
          </p:cNvPr>
          <p:cNvGrpSpPr/>
          <p:nvPr/>
        </p:nvGrpSpPr>
        <p:grpSpPr>
          <a:xfrm>
            <a:off x="1039850" y="4466097"/>
            <a:ext cx="3586086" cy="1066800"/>
            <a:chOff x="1039850" y="4466097"/>
            <a:chExt cx="3586086" cy="10668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76E4A02-0E43-16B3-3807-24D00840B0E6}"/>
                </a:ext>
              </a:extLst>
            </p:cNvPr>
            <p:cNvGrpSpPr/>
            <p:nvPr/>
          </p:nvGrpSpPr>
          <p:grpSpPr>
            <a:xfrm>
              <a:off x="3545967" y="4466097"/>
              <a:ext cx="1079969" cy="1066800"/>
              <a:chOff x="4279221" y="2033354"/>
              <a:chExt cx="1412875" cy="1395646"/>
            </a:xfrm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56E191EC-4C94-E7FB-D905-DFE219B142A7}"/>
                  </a:ext>
                </a:extLst>
              </p:cNvPr>
              <p:cNvSpPr/>
              <p:nvPr/>
            </p:nvSpPr>
            <p:spPr bwMode="auto">
              <a:xfrm>
                <a:off x="4279221" y="2081212"/>
                <a:ext cx="1412875" cy="1347788"/>
              </a:xfrm>
              <a:custGeom>
                <a:avLst/>
                <a:gdLst>
                  <a:gd name="T0" fmla="*/ 36 w 374"/>
                  <a:gd name="T1" fmla="*/ 145 h 356"/>
                  <a:gd name="T2" fmla="*/ 118 w 374"/>
                  <a:gd name="T3" fmla="*/ 65 h 356"/>
                  <a:gd name="T4" fmla="*/ 271 w 374"/>
                  <a:gd name="T5" fmla="*/ 39 h 356"/>
                  <a:gd name="T6" fmla="*/ 353 w 374"/>
                  <a:gd name="T7" fmla="*/ 207 h 356"/>
                  <a:gd name="T8" fmla="*/ 128 w 374"/>
                  <a:gd name="T9" fmla="*/ 310 h 356"/>
                  <a:gd name="T10" fmla="*/ 35 w 374"/>
                  <a:gd name="T11" fmla="*/ 218 h 356"/>
                  <a:gd name="T12" fmla="*/ 36 w 374"/>
                  <a:gd name="T13" fmla="*/ 145 h 3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" h="356">
                    <a:moveTo>
                      <a:pt x="36" y="145"/>
                    </a:moveTo>
                    <a:cubicBezTo>
                      <a:pt x="61" y="130"/>
                      <a:pt x="78" y="127"/>
                      <a:pt x="118" y="65"/>
                    </a:cubicBezTo>
                    <a:cubicBezTo>
                      <a:pt x="159" y="3"/>
                      <a:pt x="231" y="0"/>
                      <a:pt x="271" y="39"/>
                    </a:cubicBezTo>
                    <a:cubicBezTo>
                      <a:pt x="311" y="78"/>
                      <a:pt x="374" y="119"/>
                      <a:pt x="353" y="207"/>
                    </a:cubicBezTo>
                    <a:cubicBezTo>
                      <a:pt x="332" y="296"/>
                      <a:pt x="216" y="356"/>
                      <a:pt x="128" y="310"/>
                    </a:cubicBezTo>
                    <a:cubicBezTo>
                      <a:pt x="76" y="282"/>
                      <a:pt x="53" y="251"/>
                      <a:pt x="35" y="218"/>
                    </a:cubicBezTo>
                    <a:cubicBezTo>
                      <a:pt x="23" y="196"/>
                      <a:pt x="0" y="166"/>
                      <a:pt x="36" y="145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6D882A3-5F0A-FA6E-33D9-98FF2B6FDDB3}"/>
                  </a:ext>
                </a:extLst>
              </p:cNvPr>
              <p:cNvSpPr/>
              <p:nvPr/>
            </p:nvSpPr>
            <p:spPr bwMode="auto">
              <a:xfrm>
                <a:off x="4377645" y="2033354"/>
                <a:ext cx="1216025" cy="1336675"/>
              </a:xfrm>
              <a:custGeom>
                <a:avLst/>
                <a:gdLst>
                  <a:gd name="T0" fmla="*/ 223 w 322"/>
                  <a:gd name="T1" fmla="*/ 21 h 353"/>
                  <a:gd name="T2" fmla="*/ 113 w 322"/>
                  <a:gd name="T3" fmla="*/ 52 h 353"/>
                  <a:gd name="T4" fmla="*/ 14 w 322"/>
                  <a:gd name="T5" fmla="*/ 172 h 353"/>
                  <a:gd name="T6" fmla="*/ 119 w 322"/>
                  <a:gd name="T7" fmla="*/ 327 h 353"/>
                  <a:gd name="T8" fmla="*/ 320 w 322"/>
                  <a:gd name="T9" fmla="*/ 183 h 353"/>
                  <a:gd name="T10" fmla="*/ 287 w 322"/>
                  <a:gd name="T11" fmla="*/ 56 h 353"/>
                  <a:gd name="T12" fmla="*/ 223 w 322"/>
                  <a:gd name="T13" fmla="*/ 21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2" h="353">
                    <a:moveTo>
                      <a:pt x="223" y="21"/>
                    </a:moveTo>
                    <a:cubicBezTo>
                      <a:pt x="198" y="35"/>
                      <a:pt x="187" y="48"/>
                      <a:pt x="113" y="52"/>
                    </a:cubicBezTo>
                    <a:cubicBezTo>
                      <a:pt x="39" y="57"/>
                      <a:pt x="0" y="118"/>
                      <a:pt x="14" y="172"/>
                    </a:cubicBezTo>
                    <a:cubicBezTo>
                      <a:pt x="28" y="226"/>
                      <a:pt x="32" y="301"/>
                      <a:pt x="119" y="327"/>
                    </a:cubicBezTo>
                    <a:cubicBezTo>
                      <a:pt x="206" y="353"/>
                      <a:pt x="316" y="282"/>
                      <a:pt x="320" y="183"/>
                    </a:cubicBezTo>
                    <a:cubicBezTo>
                      <a:pt x="322" y="124"/>
                      <a:pt x="306" y="88"/>
                      <a:pt x="287" y="56"/>
                    </a:cubicBezTo>
                    <a:cubicBezTo>
                      <a:pt x="274" y="35"/>
                      <a:pt x="259" y="0"/>
                      <a:pt x="223" y="21"/>
                    </a:cubicBezTo>
                    <a:close/>
                  </a:path>
                </a:pathLst>
              </a:custGeom>
              <a:solidFill>
                <a:srgbClr val="00173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cs typeface="+mn-ea"/>
                    <a:sym typeface="+mn-lt"/>
                  </a:rPr>
                  <a:t>ABC</a:t>
                </a:r>
              </a:p>
            </p:txBody>
          </p:sp>
        </p:grpSp>
        <p:sp>
          <p:nvSpPr>
            <p:cNvPr id="60" name="文本框 6">
              <a:extLst>
                <a:ext uri="{FF2B5EF4-FFF2-40B4-BE49-F238E27FC236}">
                  <a16:creationId xmlns:a16="http://schemas.microsoft.com/office/drawing/2014/main" id="{1D3CB379-9A1D-BAA7-7463-367ED9C8F6E4}"/>
                </a:ext>
              </a:extLst>
            </p:cNvPr>
            <p:cNvSpPr txBox="1"/>
            <p:nvPr/>
          </p:nvSpPr>
          <p:spPr>
            <a:xfrm>
              <a:off x="1039850" y="4778402"/>
              <a:ext cx="26003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Column Name</a:t>
              </a:r>
            </a:p>
          </p:txBody>
        </p:sp>
      </p:grpSp>
      <p:sp>
        <p:nvSpPr>
          <p:cNvPr id="61" name="文本框 6">
            <a:extLst>
              <a:ext uri="{FF2B5EF4-FFF2-40B4-BE49-F238E27FC236}">
                <a16:creationId xmlns:a16="http://schemas.microsoft.com/office/drawing/2014/main" id="{79968BF1-F79B-65B8-341C-1B6727424C48}"/>
              </a:ext>
            </a:extLst>
          </p:cNvPr>
          <p:cNvSpPr txBox="1"/>
          <p:nvPr/>
        </p:nvSpPr>
        <p:spPr>
          <a:xfrm>
            <a:off x="7813987" y="4715349"/>
            <a:ext cx="2281394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Compulsory</a:t>
            </a:r>
          </a:p>
        </p:txBody>
      </p:sp>
      <p:sp>
        <p:nvSpPr>
          <p:cNvPr id="62" name="文本框 6">
            <a:extLst>
              <a:ext uri="{FF2B5EF4-FFF2-40B4-BE49-F238E27FC236}">
                <a16:creationId xmlns:a16="http://schemas.microsoft.com/office/drawing/2014/main" id="{4A6AC3DD-B3F5-3BD8-0901-5FA0914292AD}"/>
              </a:ext>
            </a:extLst>
          </p:cNvPr>
          <p:cNvSpPr txBox="1"/>
          <p:nvPr/>
        </p:nvSpPr>
        <p:spPr>
          <a:xfrm>
            <a:off x="7813987" y="3383592"/>
            <a:ext cx="2262158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Foreign Key</a:t>
            </a:r>
          </a:p>
        </p:txBody>
      </p:sp>
    </p:spTree>
    <p:extLst>
      <p:ext uri="{BB962C8B-B14F-4D97-AF65-F5344CB8AC3E}">
        <p14:creationId xmlns:p14="http://schemas.microsoft.com/office/powerpoint/2010/main" val="1099194606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57" grpId="0"/>
      <p:bldP spid="58" grpId="0"/>
      <p:bldP spid="59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6590CB-3B4D-F338-2454-46BF2E927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:a16="http://schemas.microsoft.com/office/drawing/2014/main" id="{84B889D4-EB3B-2BD8-CFE0-617DF97A6707}"/>
              </a:ext>
            </a:extLst>
          </p:cNvPr>
          <p:cNvSpPr txBox="1"/>
          <p:nvPr/>
        </p:nvSpPr>
        <p:spPr>
          <a:xfrm>
            <a:off x="-68826" y="230689"/>
            <a:ext cx="505378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Entity Relationship Diagram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0" name="Picture 19" descr="A diagram of a computer program&#10;&#10;Description automatically generated with medium confidence">
            <a:extLst>
              <a:ext uri="{FF2B5EF4-FFF2-40B4-BE49-F238E27FC236}">
                <a16:creationId xmlns:a16="http://schemas.microsoft.com/office/drawing/2014/main" id="{7161E780-4C82-3A28-C1C5-DB02E04A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16" y="845574"/>
            <a:ext cx="10777314" cy="578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830518"/>
      </p:ext>
    </p:extLst>
  </p:cSld>
  <p:clrMapOvr>
    <a:masterClrMapping/>
  </p:clrMapOvr>
  <p:transition>
    <p:rand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6FB37-BFE9-61B1-DD7A-AAA8D0C78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:a16="http://schemas.microsoft.com/office/drawing/2014/main" id="{DFB92765-9AD8-A36E-94DD-7A22C4134AD6}"/>
              </a:ext>
            </a:extLst>
          </p:cNvPr>
          <p:cNvSpPr txBox="1"/>
          <p:nvPr/>
        </p:nvSpPr>
        <p:spPr>
          <a:xfrm>
            <a:off x="-68826" y="230689"/>
            <a:ext cx="505378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Database Building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9F65F24-055A-E794-1ED7-AB9AB70A3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1" y="1088478"/>
            <a:ext cx="9995857" cy="5302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9EFD3A-4E17-9C0D-F8DB-AC33429FCD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98071" y="1088478"/>
            <a:ext cx="9995858" cy="5200969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BFD356F5-8A6C-EB95-9499-E237D46AB4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1" y="1085282"/>
            <a:ext cx="9995857" cy="52041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8973129-75B7-8CD2-80C1-9C02F1A9FF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873" y="1085283"/>
            <a:ext cx="9972055" cy="530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403182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92342E-01C2-7A25-10D3-0035BFA26E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14">
            <a:extLst>
              <a:ext uri="{FF2B5EF4-FFF2-40B4-BE49-F238E27FC236}">
                <a16:creationId xmlns:a16="http://schemas.microsoft.com/office/drawing/2014/main" id="{CB2ED428-987C-DC76-348C-0ABE234FBBFA}"/>
              </a:ext>
            </a:extLst>
          </p:cNvPr>
          <p:cNvSpPr txBox="1"/>
          <p:nvPr/>
        </p:nvSpPr>
        <p:spPr>
          <a:xfrm>
            <a:off x="-68826" y="230689"/>
            <a:ext cx="5309420" cy="523220"/>
          </a:xfrm>
          <a:prstGeom prst="rect">
            <a:avLst/>
          </a:prstGeom>
          <a:gradFill>
            <a:gsLst>
              <a:gs pos="0">
                <a:srgbClr val="001737"/>
              </a:gs>
              <a:gs pos="86000">
                <a:srgbClr val="004170"/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Conclusion </a:t>
            </a:r>
          </a:p>
        </p:txBody>
      </p:sp>
      <p:sp>
        <p:nvSpPr>
          <p:cNvPr id="2" name="矩形 6">
            <a:extLst>
              <a:ext uri="{FF2B5EF4-FFF2-40B4-BE49-F238E27FC236}">
                <a16:creationId xmlns:a16="http://schemas.microsoft.com/office/drawing/2014/main" id="{DF8D06FC-5723-F8B3-7001-A983689BD518}"/>
              </a:ext>
            </a:extLst>
          </p:cNvPr>
          <p:cNvSpPr/>
          <p:nvPr/>
        </p:nvSpPr>
        <p:spPr>
          <a:xfrm>
            <a:off x="347599" y="988142"/>
            <a:ext cx="4052828" cy="1795780"/>
          </a:xfrm>
          <a:prstGeom prst="rect">
            <a:avLst/>
          </a:prstGeom>
          <a:gradFill>
            <a:gsLst>
              <a:gs pos="0">
                <a:srgbClr val="003E6C"/>
              </a:gs>
              <a:gs pos="100000">
                <a:srgbClr val="000D2A"/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Pivot Table Benefits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Summarization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Dynamic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Aggregation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Filtering and Sorting</a:t>
            </a:r>
            <a:endParaRPr lang="zh-CN" altLang="en-US" dirty="0"/>
          </a:p>
        </p:txBody>
      </p:sp>
      <p:sp>
        <p:nvSpPr>
          <p:cNvPr id="3" name="矩形 6">
            <a:extLst>
              <a:ext uri="{FF2B5EF4-FFF2-40B4-BE49-F238E27FC236}">
                <a16:creationId xmlns:a16="http://schemas.microsoft.com/office/drawing/2014/main" id="{72105284-76D6-E240-F4C8-FE9459A8B13B}"/>
              </a:ext>
            </a:extLst>
          </p:cNvPr>
          <p:cNvSpPr/>
          <p:nvPr/>
        </p:nvSpPr>
        <p:spPr>
          <a:xfrm>
            <a:off x="347599" y="4057568"/>
            <a:ext cx="4052828" cy="1795780"/>
          </a:xfrm>
          <a:prstGeom prst="rect">
            <a:avLst/>
          </a:prstGeom>
          <a:gradFill>
            <a:gsLst>
              <a:gs pos="0">
                <a:srgbClr val="003E6C"/>
              </a:gs>
              <a:gs pos="100000">
                <a:srgbClr val="000D2A"/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VLOOKUP Function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Efficient Data Lookup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Integration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Accuracy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Flexible Range</a:t>
            </a:r>
            <a:endParaRPr lang="zh-CN" altLang="en-US" dirty="0"/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585BBA01-3F98-88C1-6BEA-862F20F4AA1A}"/>
              </a:ext>
            </a:extLst>
          </p:cNvPr>
          <p:cNvSpPr/>
          <p:nvPr/>
        </p:nvSpPr>
        <p:spPr>
          <a:xfrm>
            <a:off x="5521824" y="2185209"/>
            <a:ext cx="5515868" cy="2750584"/>
          </a:xfrm>
          <a:prstGeom prst="rect">
            <a:avLst/>
          </a:prstGeom>
          <a:gradFill>
            <a:gsLst>
              <a:gs pos="0">
                <a:srgbClr val="003E6C"/>
              </a:gs>
              <a:gs pos="100000">
                <a:srgbClr val="000D2A"/>
              </a:gs>
            </a:gsLst>
            <a:lin ang="5400000" scaled="1"/>
          </a:gra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b="1" dirty="0"/>
              <a:t>Entity-Relationship Diagram (ERD)</a:t>
            </a:r>
            <a:br>
              <a:rPr lang="en-CA" dirty="0"/>
            </a:br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Clear Visual Representation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Database Design and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Improved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Data Integrity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Simplifies Database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/>
              <a:t>Error Detection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7391504"/>
      </p:ext>
    </p:extLst>
  </p:cSld>
  <p:clrMapOvr>
    <a:masterClrMapping/>
  </p:clrMapOvr>
  <p:transition>
    <p:rand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_文本框 140"/>
          <p:cNvSpPr txBox="1"/>
          <p:nvPr>
            <p:custDataLst>
              <p:tags r:id="rId1"/>
            </p:custDataLst>
          </p:nvPr>
        </p:nvSpPr>
        <p:spPr>
          <a:xfrm>
            <a:off x="4324521" y="2828835"/>
            <a:ext cx="35429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+mn-ea"/>
                <a:sym typeface="+mn-lt"/>
              </a:rPr>
              <a:t>THANKS</a:t>
            </a:r>
            <a:endParaRPr lang="zh-CN" altLang="en-US" sz="7200" b="1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+mn-ea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D51C4-B0F2-B6A3-98F5-FEB13B9DE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2EF92A7C-6A59-3503-D545-EE231F375531}"/>
              </a:ext>
            </a:extLst>
          </p:cNvPr>
          <p:cNvGrpSpPr/>
          <p:nvPr/>
        </p:nvGrpSpPr>
        <p:grpSpPr>
          <a:xfrm>
            <a:off x="438388" y="1937079"/>
            <a:ext cx="11036996" cy="2995840"/>
            <a:chOff x="5914701" y="1499036"/>
            <a:chExt cx="11036996" cy="2150123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B6E821F-9FAB-0C32-6238-760F14746F20}"/>
                </a:ext>
              </a:extLst>
            </p:cNvPr>
            <p:cNvSpPr txBox="1"/>
            <p:nvPr/>
          </p:nvSpPr>
          <p:spPr>
            <a:xfrm>
              <a:off x="5914701" y="1499036"/>
              <a:ext cx="6352958" cy="6847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Part A excel---Pivot table </a:t>
              </a:r>
            </a:p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                          VLOOKUP function</a:t>
              </a:r>
              <a:endParaRPr lang="zh-CN" altLang="en-US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79F91F2-1736-67DD-3327-285D90EC22FD}"/>
                </a:ext>
              </a:extLst>
            </p:cNvPr>
            <p:cNvSpPr txBox="1"/>
            <p:nvPr/>
          </p:nvSpPr>
          <p:spPr>
            <a:xfrm>
              <a:off x="5914701" y="2231714"/>
              <a:ext cx="11036996" cy="99401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Part B database--- Hospital information system requirements</a:t>
              </a:r>
            </a:p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                                  Carding relevant information</a:t>
              </a:r>
            </a:p>
            <a:p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                                    ERD &amp; cardinalities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302146C-8670-7F71-62A8-EA2BDFB0F664}"/>
                </a:ext>
              </a:extLst>
            </p:cNvPr>
            <p:cNvSpPr txBox="1"/>
            <p:nvPr/>
          </p:nvSpPr>
          <p:spPr>
            <a:xfrm>
              <a:off x="5914701" y="3273642"/>
              <a:ext cx="2702984" cy="375517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2800" b="1" dirty="0">
                  <a:gradFill>
                    <a:gsLst>
                      <a:gs pos="0">
                        <a:srgbClr val="54F2F5"/>
                      </a:gs>
                      <a:gs pos="100000">
                        <a:srgbClr val="1C84FF"/>
                      </a:gs>
                    </a:gsLst>
                    <a:lin ang="2700000" scaled="1"/>
                  </a:gra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Conclusion </a:t>
              </a: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D9AB6AC-FF86-11CA-3790-D18D16614997}"/>
              </a:ext>
            </a:extLst>
          </p:cNvPr>
          <p:cNvSpPr txBox="1"/>
          <p:nvPr/>
        </p:nvSpPr>
        <p:spPr>
          <a:xfrm>
            <a:off x="438388" y="565244"/>
            <a:ext cx="4265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altLang="zh-CN" sz="6000" b="1" spc="600" dirty="0">
                <a:gradFill>
                  <a:gsLst>
                    <a:gs pos="0">
                      <a:srgbClr val="62FFFF">
                        <a:alpha val="73000"/>
                      </a:srgbClr>
                    </a:gs>
                    <a:gs pos="100000">
                      <a:srgbClr val="0D69FF">
                        <a:alpha val="55000"/>
                      </a:srgbClr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Contents</a:t>
            </a:r>
            <a:endParaRPr lang="en-US" altLang="zh-CN" sz="4400" b="1" spc="600" dirty="0">
              <a:gradFill>
                <a:gsLst>
                  <a:gs pos="0">
                    <a:srgbClr val="62FFFF">
                      <a:alpha val="73000"/>
                    </a:srgbClr>
                  </a:gs>
                  <a:gs pos="100000">
                    <a:srgbClr val="0D69FF">
                      <a:alpha val="55000"/>
                    </a:srgbClr>
                  </a:gs>
                </a:gsLst>
                <a:lin ang="2700000" scaled="1"/>
              </a:gra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5515268"/>
      </p:ext>
    </p:extLst>
  </p:cSld>
  <p:clrMapOvr>
    <a:masterClrMapping/>
  </p:clrMapOvr>
  <p:transition>
    <p:random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8">
            <a:extLst>
              <a:ext uri="{FF2B5EF4-FFF2-40B4-BE49-F238E27FC236}">
                <a16:creationId xmlns:a16="http://schemas.microsoft.com/office/drawing/2014/main" id="{7DE41734-0569-5430-BF9B-D46088AE582B}"/>
              </a:ext>
            </a:extLst>
          </p:cNvPr>
          <p:cNvSpPr txBox="1"/>
          <p:nvPr/>
        </p:nvSpPr>
        <p:spPr>
          <a:xfrm>
            <a:off x="3361071" y="1774824"/>
            <a:ext cx="546985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altLang="zh-CN" sz="8000" b="1" spc="6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badi" panose="020B0604020104020204" pitchFamily="34" charset="0"/>
                <a:sym typeface="+mn-lt"/>
              </a:rPr>
              <a:t>PART-A</a:t>
            </a:r>
          </a:p>
          <a:p>
            <a:pPr lvl="0" algn="ctr">
              <a:defRPr/>
            </a:pPr>
            <a:r>
              <a:rPr lang="en-CA" altLang="zh-CN" sz="8000" b="1" spc="6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badi" panose="020B0604020104020204" pitchFamily="34" charset="0"/>
                <a:sym typeface="+mn-lt"/>
              </a:rPr>
              <a:t>EXCEL</a:t>
            </a:r>
            <a:endParaRPr lang="zh-CN" altLang="en-US" sz="8000" b="1" spc="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badi" panose="020B0604020104020204" pitchFamily="34" charset="0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218B0-2CD4-2D34-A41E-A60E18438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C7D4B4-84B4-3BC6-1696-F6AFCB6EC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716" y="1120877"/>
            <a:ext cx="9626193" cy="5171768"/>
          </a:xfrm>
          <a:prstGeom prst="rect">
            <a:avLst/>
          </a:prstGeom>
        </p:spPr>
      </p:pic>
      <p:sp>
        <p:nvSpPr>
          <p:cNvPr id="21" name="文本框 6">
            <a:extLst>
              <a:ext uri="{FF2B5EF4-FFF2-40B4-BE49-F238E27FC236}">
                <a16:creationId xmlns:a16="http://schemas.microsoft.com/office/drawing/2014/main" id="{1BF93713-E8D0-BD67-7020-A667CE010A8D}"/>
              </a:ext>
            </a:extLst>
          </p:cNvPr>
          <p:cNvSpPr txBox="1"/>
          <p:nvPr/>
        </p:nvSpPr>
        <p:spPr>
          <a:xfrm>
            <a:off x="8019059" y="2781206"/>
            <a:ext cx="14318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Ctrl + h</a:t>
            </a: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FF07D93A-437E-1235-D75E-17CFBAFEDBBD}"/>
              </a:ext>
            </a:extLst>
          </p:cNvPr>
          <p:cNvSpPr txBox="1"/>
          <p:nvPr/>
        </p:nvSpPr>
        <p:spPr>
          <a:xfrm>
            <a:off x="-68826" y="230689"/>
            <a:ext cx="462116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Data Handling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0CAF59-56FE-39EC-48DA-8C36B3F6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716" y="1120877"/>
            <a:ext cx="9626193" cy="517176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484C409-2772-3B12-8E74-FD8CE73E1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716" y="1120877"/>
            <a:ext cx="9626193" cy="517176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888B8B0-5DCF-F426-E01E-6D5C33F010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716" y="1120877"/>
            <a:ext cx="9626193" cy="5171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EAB5D35-5741-9583-532C-BD50B09390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1716" y="1120876"/>
            <a:ext cx="9626193" cy="517177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1C289610-AD92-498D-E8D8-9C015F4C0137}"/>
              </a:ext>
            </a:extLst>
          </p:cNvPr>
          <p:cNvSpPr/>
          <p:nvPr/>
        </p:nvSpPr>
        <p:spPr>
          <a:xfrm>
            <a:off x="4021394" y="1632155"/>
            <a:ext cx="1533832" cy="294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19A9FCC-8D4A-5475-76AE-9D9A5EDBE9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1716" y="1120290"/>
            <a:ext cx="9626193" cy="517176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1145B4F9-553C-31DB-AF7F-9F3405084C77}"/>
              </a:ext>
            </a:extLst>
          </p:cNvPr>
          <p:cNvSpPr/>
          <p:nvPr/>
        </p:nvSpPr>
        <p:spPr>
          <a:xfrm>
            <a:off x="4058265" y="1632155"/>
            <a:ext cx="1460090" cy="294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903C19A-3968-BF19-62A6-37D59C77A22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8599" y="1840230"/>
            <a:ext cx="1279422" cy="27317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FE30B531-379A-397E-0292-027D5C30BE0C}"/>
              </a:ext>
            </a:extLst>
          </p:cNvPr>
          <p:cNvSpPr/>
          <p:nvPr/>
        </p:nvSpPr>
        <p:spPr>
          <a:xfrm>
            <a:off x="4148599" y="2344699"/>
            <a:ext cx="1279422" cy="29496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757DBC7-EA4E-2B6F-9BB1-4CBE12B15A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1717" y="1120288"/>
            <a:ext cx="9586208" cy="517177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D3D25E-98D7-4AE1-8457-220F502CAA4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529" y="1120288"/>
            <a:ext cx="9626192" cy="517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64629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 animBg="1"/>
      <p:bldP spid="25" grpId="0" animBg="1"/>
      <p:bldP spid="2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4FEF82-43EB-6FA6-1656-3677169F47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4">
            <a:extLst>
              <a:ext uri="{FF2B5EF4-FFF2-40B4-BE49-F238E27FC236}">
                <a16:creationId xmlns:a16="http://schemas.microsoft.com/office/drawing/2014/main" id="{98D45CEA-3895-8B35-79B0-C23D9A5A10BB}"/>
              </a:ext>
            </a:extLst>
          </p:cNvPr>
          <p:cNvSpPr txBox="1"/>
          <p:nvPr/>
        </p:nvSpPr>
        <p:spPr>
          <a:xfrm>
            <a:off x="-68826" y="230689"/>
            <a:ext cx="462116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Pivot Table 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DAF019-ADD8-C05E-04B3-84AA0CCE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1087120"/>
            <a:ext cx="9834880" cy="5222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070C49F-1607-C83C-EA67-83885712D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891" y="2088301"/>
            <a:ext cx="4782217" cy="30674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39B41426-7BAC-D53C-862B-AA90BD73EE56}"/>
              </a:ext>
            </a:extLst>
          </p:cNvPr>
          <p:cNvSpPr/>
          <p:nvPr/>
        </p:nvSpPr>
        <p:spPr>
          <a:xfrm>
            <a:off x="4683760" y="2773680"/>
            <a:ext cx="3803348" cy="294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4F9C8B-4EEC-AC89-80EF-9C7980036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" y="1087120"/>
            <a:ext cx="9834880" cy="519675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EB1B755-3557-4E22-6D33-D6559DE908C0}"/>
              </a:ext>
            </a:extLst>
          </p:cNvPr>
          <p:cNvSpPr/>
          <p:nvPr/>
        </p:nvSpPr>
        <p:spPr>
          <a:xfrm>
            <a:off x="10149840" y="5689600"/>
            <a:ext cx="409908" cy="1515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6A29E7E-4AF3-42C1-3258-419446DCD9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560" y="1087120"/>
            <a:ext cx="9834880" cy="522237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3BCEA02-1D7D-1D14-5E71-1530E4078E63}"/>
              </a:ext>
            </a:extLst>
          </p:cNvPr>
          <p:cNvSpPr/>
          <p:nvPr/>
        </p:nvSpPr>
        <p:spPr>
          <a:xfrm>
            <a:off x="8691716" y="4414684"/>
            <a:ext cx="2321723" cy="17993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22183314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9BFBD-04F8-41F5-2DC3-A8EE92E83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F757D4B6-45C1-62D5-2B89-D3C271D1FB3D}"/>
              </a:ext>
            </a:extLst>
          </p:cNvPr>
          <p:cNvSpPr/>
          <p:nvPr/>
        </p:nvSpPr>
        <p:spPr>
          <a:xfrm>
            <a:off x="872970" y="4412284"/>
            <a:ext cx="2466340" cy="1795780"/>
          </a:xfrm>
          <a:prstGeom prst="rect">
            <a:avLst/>
          </a:prstGeom>
          <a:solidFill>
            <a:srgbClr val="00173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latin typeface="+mj-lt"/>
              </a:rPr>
              <a:t>To filter the rows , columns and values in data in </a:t>
            </a:r>
            <a:r>
              <a:rPr lang="en-US" altLang="zh-CN" dirty="0"/>
              <a:t>pivot</a:t>
            </a:r>
            <a:r>
              <a:rPr lang="en-US" altLang="zh-CN" dirty="0">
                <a:latin typeface="+mj-lt"/>
              </a:rPr>
              <a:t> table.</a:t>
            </a:r>
            <a:endParaRPr lang="zh-CN" altLang="en-US" dirty="0">
              <a:latin typeface="+mj-lt"/>
            </a:endParaRPr>
          </a:p>
        </p:txBody>
      </p:sp>
      <p:sp>
        <p:nvSpPr>
          <p:cNvPr id="5" name="矩形 6">
            <a:extLst>
              <a:ext uri="{FF2B5EF4-FFF2-40B4-BE49-F238E27FC236}">
                <a16:creationId xmlns:a16="http://schemas.microsoft.com/office/drawing/2014/main" id="{59DE621D-0F5A-D5D2-CD39-B9730F5496DF}"/>
              </a:ext>
            </a:extLst>
          </p:cNvPr>
          <p:cNvSpPr/>
          <p:nvPr/>
        </p:nvSpPr>
        <p:spPr>
          <a:xfrm>
            <a:off x="3529810" y="2428544"/>
            <a:ext cx="2466340" cy="1795780"/>
          </a:xfrm>
          <a:prstGeom prst="rect">
            <a:avLst/>
          </a:prstGeom>
          <a:solidFill>
            <a:srgbClr val="00173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Add the data as rows in pivot table.</a:t>
            </a:r>
            <a:endParaRPr lang="zh-CN" altLang="en-US" dirty="0"/>
          </a:p>
        </p:txBody>
      </p:sp>
      <p:sp>
        <p:nvSpPr>
          <p:cNvPr id="6" name="矩形 14">
            <a:extLst>
              <a:ext uri="{FF2B5EF4-FFF2-40B4-BE49-F238E27FC236}">
                <a16:creationId xmlns:a16="http://schemas.microsoft.com/office/drawing/2014/main" id="{02A9E355-8405-FD25-8786-CDA2A3C733FF}"/>
              </a:ext>
            </a:extLst>
          </p:cNvPr>
          <p:cNvSpPr/>
          <p:nvPr/>
        </p:nvSpPr>
        <p:spPr>
          <a:xfrm>
            <a:off x="6182205" y="4412284"/>
            <a:ext cx="2466340" cy="1795780"/>
          </a:xfrm>
          <a:prstGeom prst="rect">
            <a:avLst/>
          </a:prstGeom>
          <a:solidFill>
            <a:srgbClr val="00173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Add the data as column in pivot table.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7" name="矩形 15">
            <a:extLst>
              <a:ext uri="{FF2B5EF4-FFF2-40B4-BE49-F238E27FC236}">
                <a16:creationId xmlns:a16="http://schemas.microsoft.com/office/drawing/2014/main" id="{363D9D78-DC5A-8DC9-A046-9AB5FE31A6D1}"/>
              </a:ext>
            </a:extLst>
          </p:cNvPr>
          <p:cNvSpPr/>
          <p:nvPr/>
        </p:nvSpPr>
        <p:spPr>
          <a:xfrm>
            <a:off x="8839045" y="2428544"/>
            <a:ext cx="2466340" cy="1795780"/>
          </a:xfrm>
          <a:prstGeom prst="rect">
            <a:avLst/>
          </a:prstGeom>
          <a:solidFill>
            <a:srgbClr val="001737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/>
              <a:t>Add the values pivot table.</a:t>
            </a:r>
            <a:endParaRPr lang="zh-CN" altLang="en-US" dirty="0"/>
          </a:p>
          <a:p>
            <a:pPr algn="ctr"/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D748DD70-9AB2-6784-7AD3-5DA4A40020C9}"/>
              </a:ext>
            </a:extLst>
          </p:cNvPr>
          <p:cNvSpPr/>
          <p:nvPr/>
        </p:nvSpPr>
        <p:spPr>
          <a:xfrm>
            <a:off x="872970" y="2428544"/>
            <a:ext cx="2466340" cy="17957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56389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9" name="矩形 6">
            <a:extLst>
              <a:ext uri="{FF2B5EF4-FFF2-40B4-BE49-F238E27FC236}">
                <a16:creationId xmlns:a16="http://schemas.microsoft.com/office/drawing/2014/main" id="{CB59E385-ABE9-7102-660E-A312937F4C12}"/>
              </a:ext>
            </a:extLst>
          </p:cNvPr>
          <p:cNvSpPr/>
          <p:nvPr/>
        </p:nvSpPr>
        <p:spPr>
          <a:xfrm>
            <a:off x="3527587" y="4412284"/>
            <a:ext cx="2466340" cy="179578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56389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0" name="矩形 6">
            <a:extLst>
              <a:ext uri="{FF2B5EF4-FFF2-40B4-BE49-F238E27FC236}">
                <a16:creationId xmlns:a16="http://schemas.microsoft.com/office/drawing/2014/main" id="{AA7F7C07-C6A6-77E5-1FBA-80513696F5F4}"/>
              </a:ext>
            </a:extLst>
          </p:cNvPr>
          <p:cNvSpPr/>
          <p:nvPr/>
        </p:nvSpPr>
        <p:spPr>
          <a:xfrm>
            <a:off x="8852691" y="4412284"/>
            <a:ext cx="2466340" cy="1795780"/>
          </a:xfrm>
          <a:prstGeom prst="rect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56389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1" name="矩形 6">
            <a:extLst>
              <a:ext uri="{FF2B5EF4-FFF2-40B4-BE49-F238E27FC236}">
                <a16:creationId xmlns:a16="http://schemas.microsoft.com/office/drawing/2014/main" id="{E0EA0C67-F65D-5E8D-78F4-061AE6AB44D4}"/>
              </a:ext>
            </a:extLst>
          </p:cNvPr>
          <p:cNvSpPr/>
          <p:nvPr/>
        </p:nvSpPr>
        <p:spPr>
          <a:xfrm>
            <a:off x="6182205" y="2428544"/>
            <a:ext cx="2466340" cy="1795780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rgbClr val="156389"/>
            </a:solidFill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13" name="文本框 14">
            <a:extLst>
              <a:ext uri="{FF2B5EF4-FFF2-40B4-BE49-F238E27FC236}">
                <a16:creationId xmlns:a16="http://schemas.microsoft.com/office/drawing/2014/main" id="{C0B581E8-1355-BC2A-5423-1C7F4DA9EBC1}"/>
              </a:ext>
            </a:extLst>
          </p:cNvPr>
          <p:cNvSpPr txBox="1"/>
          <p:nvPr/>
        </p:nvSpPr>
        <p:spPr>
          <a:xfrm>
            <a:off x="-68825" y="230689"/>
            <a:ext cx="3746746" cy="523220"/>
          </a:xfrm>
          <a:prstGeom prst="rect">
            <a:avLst/>
          </a:prstGeom>
          <a:gradFill>
            <a:gsLst>
              <a:gs pos="0">
                <a:srgbClr val="001737"/>
              </a:gs>
              <a:gs pos="86000">
                <a:srgbClr val="004170"/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Pivot Table - Fields 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268661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A0F320-EFEA-5895-0FAA-B23020D7C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5AF49B-1C0B-5D23-0182-4ABE2064A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560" y="1087120"/>
            <a:ext cx="9834880" cy="522237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DA6ED5-3659-6DA7-98A9-091C7D15A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560" y="1076960"/>
            <a:ext cx="9834880" cy="52223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8385D1-66D2-A00C-E794-34F5D00F3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8560" y="1097280"/>
            <a:ext cx="9834880" cy="522237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87361CC-B1F1-0F97-ED25-C14D07D1E2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7414" y="2480085"/>
            <a:ext cx="711887" cy="495684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4" name="文本框 6">
            <a:extLst>
              <a:ext uri="{FF2B5EF4-FFF2-40B4-BE49-F238E27FC236}">
                <a16:creationId xmlns:a16="http://schemas.microsoft.com/office/drawing/2014/main" id="{0BCC925A-C8F6-D9F4-6C8D-A9025D50A5E3}"/>
              </a:ext>
            </a:extLst>
          </p:cNvPr>
          <p:cNvSpPr txBox="1"/>
          <p:nvPr/>
        </p:nvSpPr>
        <p:spPr>
          <a:xfrm>
            <a:off x="3437226" y="2944374"/>
            <a:ext cx="4642618" cy="138499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Medication Revenue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Lab Cost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Consultation Revenue </a:t>
            </a:r>
          </a:p>
        </p:txBody>
      </p:sp>
      <p:sp>
        <p:nvSpPr>
          <p:cNvPr id="4" name="文本框 14">
            <a:extLst>
              <a:ext uri="{FF2B5EF4-FFF2-40B4-BE49-F238E27FC236}">
                <a16:creationId xmlns:a16="http://schemas.microsoft.com/office/drawing/2014/main" id="{A8E6116D-0171-3C7B-FB08-F9D594AE2CB1}"/>
              </a:ext>
            </a:extLst>
          </p:cNvPr>
          <p:cNvSpPr txBox="1"/>
          <p:nvPr/>
        </p:nvSpPr>
        <p:spPr>
          <a:xfrm>
            <a:off x="-68826" y="230689"/>
            <a:ext cx="4621161" cy="523220"/>
          </a:xfrm>
          <a:prstGeom prst="rect">
            <a:avLst/>
          </a:prstGeom>
          <a:gradFill>
            <a:gsLst>
              <a:gs pos="85000">
                <a:srgbClr val="001737"/>
              </a:gs>
              <a:gs pos="0">
                <a:schemeClr val="accent1">
                  <a:shade val="67500"/>
                  <a:satMod val="115000"/>
                </a:schemeClr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Pivot Table 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5FFEDC7-9D6C-F782-4063-E399E4C903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560" y="2045110"/>
            <a:ext cx="9834880" cy="42745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9686D7D-E17A-1471-F96C-0B1F8C9571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939" y="1076961"/>
            <a:ext cx="11100121" cy="524269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05AC387-0A21-B9F2-27FA-84D6CC5C9B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939" y="1087121"/>
            <a:ext cx="11100120" cy="522237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2B13211-20EF-B4CB-15C5-56ED4CE66C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939" y="1076960"/>
            <a:ext cx="11100120" cy="525285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AA71AA1-1B23-61AA-181A-331B71661E6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422" y="3624974"/>
            <a:ext cx="8326012" cy="2715004"/>
          </a:xfrm>
          <a:prstGeom prst="rect">
            <a:avLst/>
          </a:prstGeom>
        </p:spPr>
      </p:pic>
      <p:sp>
        <p:nvSpPr>
          <p:cNvPr id="32" name="文本框 6">
            <a:extLst>
              <a:ext uri="{FF2B5EF4-FFF2-40B4-BE49-F238E27FC236}">
                <a16:creationId xmlns:a16="http://schemas.microsoft.com/office/drawing/2014/main" id="{521DB5B1-368C-222E-5D39-781C4A617FBA}"/>
              </a:ext>
            </a:extLst>
          </p:cNvPr>
          <p:cNvSpPr txBox="1"/>
          <p:nvPr/>
        </p:nvSpPr>
        <p:spPr>
          <a:xfrm>
            <a:off x="5433798" y="2944373"/>
            <a:ext cx="1324402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Before</a:t>
            </a:r>
          </a:p>
        </p:txBody>
      </p:sp>
      <p:sp>
        <p:nvSpPr>
          <p:cNvPr id="33" name="文本框 6">
            <a:extLst>
              <a:ext uri="{FF2B5EF4-FFF2-40B4-BE49-F238E27FC236}">
                <a16:creationId xmlns:a16="http://schemas.microsoft.com/office/drawing/2014/main" id="{CCBFB704-AF31-71C9-ACC7-6FFA2F277C75}"/>
              </a:ext>
            </a:extLst>
          </p:cNvPr>
          <p:cNvSpPr txBox="1"/>
          <p:nvPr/>
        </p:nvSpPr>
        <p:spPr>
          <a:xfrm>
            <a:off x="8473012" y="4971562"/>
            <a:ext cx="1024639" cy="52322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800" b="1" dirty="0">
                <a:gradFill>
                  <a:gsLst>
                    <a:gs pos="0">
                      <a:srgbClr val="54F2F5"/>
                    </a:gs>
                    <a:gs pos="100000">
                      <a:srgbClr val="1C84FF"/>
                    </a:gs>
                  </a:gsLst>
                  <a:lin ang="2700000" scaled="1"/>
                </a:gra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235911312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EFCFB-99DF-5028-D602-31AE75161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FCC17F2-CEC0-D122-19E3-FFB1BF182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03" y="891251"/>
            <a:ext cx="11981596" cy="546325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E848F4B-6438-71EE-834D-0181A66972E1}"/>
              </a:ext>
            </a:extLst>
          </p:cNvPr>
          <p:cNvSpPr/>
          <p:nvPr/>
        </p:nvSpPr>
        <p:spPr>
          <a:xfrm>
            <a:off x="5683044" y="2526889"/>
            <a:ext cx="2467897" cy="37067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0150FA7-9895-5883-C514-F79187AF5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02" y="891250"/>
            <a:ext cx="11981596" cy="5463250"/>
          </a:xfrm>
          <a:prstGeom prst="rect">
            <a:avLst/>
          </a:prstGeom>
        </p:spPr>
      </p:pic>
      <p:sp>
        <p:nvSpPr>
          <p:cNvPr id="13" name="文本框 14">
            <a:extLst>
              <a:ext uri="{FF2B5EF4-FFF2-40B4-BE49-F238E27FC236}">
                <a16:creationId xmlns:a16="http://schemas.microsoft.com/office/drawing/2014/main" id="{9AD75BC3-18C4-64F5-B6BA-AAEFE0E4C86A}"/>
              </a:ext>
            </a:extLst>
          </p:cNvPr>
          <p:cNvSpPr txBox="1"/>
          <p:nvPr/>
        </p:nvSpPr>
        <p:spPr>
          <a:xfrm>
            <a:off x="-68825" y="230689"/>
            <a:ext cx="3746746" cy="523220"/>
          </a:xfrm>
          <a:prstGeom prst="rect">
            <a:avLst/>
          </a:prstGeom>
          <a:gradFill>
            <a:gsLst>
              <a:gs pos="0">
                <a:srgbClr val="001737"/>
              </a:gs>
              <a:gs pos="86000">
                <a:srgbClr val="004170"/>
              </a:gs>
            </a:gsLst>
            <a:lin ang="0" scaled="1"/>
          </a:gradFill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en-CA" altLang="zh-CN" sz="2800" b="1" dirty="0">
                <a:solidFill>
                  <a:schemeClr val="bg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VLOOK Function</a:t>
            </a:r>
            <a:endParaRPr lang="en-US" altLang="zh-CN" b="1" dirty="0">
              <a:solidFill>
                <a:schemeClr val="bg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FB05E1A-39EA-C325-1D69-81DA64D7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201" y="891250"/>
            <a:ext cx="11981596" cy="54632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543568D-50E2-BB5D-2057-5C1D001547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200" y="891248"/>
            <a:ext cx="11981596" cy="546325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9B9B844-3936-8CB0-3060-2261C7308F5D}"/>
              </a:ext>
            </a:extLst>
          </p:cNvPr>
          <p:cNvSpPr/>
          <p:nvPr/>
        </p:nvSpPr>
        <p:spPr>
          <a:xfrm>
            <a:off x="2604305" y="2083443"/>
            <a:ext cx="530302" cy="27779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F131398-CC2C-2344-5FBA-6206FD3B7A8F}"/>
              </a:ext>
            </a:extLst>
          </p:cNvPr>
          <p:cNvSpPr/>
          <p:nvPr/>
        </p:nvSpPr>
        <p:spPr>
          <a:xfrm>
            <a:off x="1503606" y="2083443"/>
            <a:ext cx="232597" cy="277792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C0C0995-86F5-E63F-24DF-767080451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1573" y="1769806"/>
            <a:ext cx="8268854" cy="370676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F7365158-C0A2-6188-EF33-8E0AB22E0ADD}"/>
              </a:ext>
            </a:extLst>
          </p:cNvPr>
          <p:cNvSpPr/>
          <p:nvPr/>
        </p:nvSpPr>
        <p:spPr>
          <a:xfrm>
            <a:off x="4942390" y="4087791"/>
            <a:ext cx="5173883" cy="56523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7386943"/>
      </p:ext>
    </p:extLst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5" grpId="0" animBg="1"/>
      <p:bldP spid="26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>
            <a:extLst>
              <a:ext uri="{FF2B5EF4-FFF2-40B4-BE49-F238E27FC236}">
                <a16:creationId xmlns:a16="http://schemas.microsoft.com/office/drawing/2014/main" id="{E6A38183-82B6-6CB0-2A06-FBC077914326}"/>
              </a:ext>
            </a:extLst>
          </p:cNvPr>
          <p:cNvSpPr txBox="1"/>
          <p:nvPr/>
        </p:nvSpPr>
        <p:spPr>
          <a:xfrm>
            <a:off x="3071426" y="1536174"/>
            <a:ext cx="604914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CA" altLang="zh-CN" sz="8000" b="1" spc="6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badi" panose="020B0604020104020204" pitchFamily="34" charset="0"/>
                <a:sym typeface="+mn-lt"/>
              </a:rPr>
              <a:t>PART-B</a:t>
            </a:r>
          </a:p>
          <a:p>
            <a:pPr lvl="0" algn="ctr">
              <a:defRPr/>
            </a:pPr>
            <a:r>
              <a:rPr lang="en-CA" altLang="zh-CN" sz="8000" b="1" spc="6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badi" panose="020B0604020104020204" pitchFamily="34" charset="0"/>
                <a:sym typeface="+mn-lt"/>
              </a:rPr>
              <a:t>DATABASE and ERD</a:t>
            </a:r>
            <a:endParaRPr lang="zh-CN" altLang="en-US" sz="8000" b="1" spc="6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badi" panose="020B0604020104020204" pitchFamily="34" charset="0"/>
              <a:sym typeface="+mn-lt"/>
            </a:endParaRPr>
          </a:p>
        </p:txBody>
      </p:sp>
    </p:spTree>
  </p:cSld>
  <p:clrMapOvr>
    <a:masterClrMapping/>
  </p:clrMapOvr>
  <p:transition>
    <p:random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4,&quot;TopMargin&quot;:0.0,&quot;BottomMargin&quot;:0.0,&quot;IntervalMargin&quot;:1.5,&quot;SettingType&quot;:&quot;System&quot;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rqnvixaj">
      <a:majorFont>
        <a:latin typeface="方正宋刻本秀楷简体"/>
        <a:ea typeface="方正宋刻本秀楷简体"/>
        <a:cs typeface=""/>
      </a:majorFont>
      <a:minorFont>
        <a:latin typeface="方正宋刻本秀楷简体"/>
        <a:ea typeface="方正宋刻本秀楷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287</Words>
  <Application>Microsoft Office PowerPoint</Application>
  <PresentationFormat>Widescreen</PresentationFormat>
  <Paragraphs>100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等线</vt:lpstr>
      <vt:lpstr>Abadi</vt:lpstr>
      <vt:lpstr>Aptos</vt:lpstr>
      <vt:lpstr>Arial</vt:lpstr>
      <vt:lpstr>Century Gothic</vt:lpstr>
      <vt:lpstr>Noto Sans S Chinese Medium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未定义</dc:creator>
  <cp:lastModifiedBy>Manish Kataria5937</cp:lastModifiedBy>
  <cp:revision>15</cp:revision>
  <dcterms:created xsi:type="dcterms:W3CDTF">2019-12-11T07:52:00Z</dcterms:created>
  <dcterms:modified xsi:type="dcterms:W3CDTF">2024-11-25T05:41:28Z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KSOTemplateUUID">
    <vt:lpwstr>v1.0_mb_CL4loneyvIwf2qn05IYJzA==</vt:lpwstr>
  </property>
  <property fmtid="{D5CDD505-2E9C-101B-9397-08002B2CF9AE}" pid="4" name="ICV">
    <vt:lpwstr>D89F0431C40545A188C7E91604A3785C_11</vt:lpwstr>
  </property>
</Properties>
</file>